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801600" cy="9601200" type="A3"/>
  <p:notesSz cx="9882188" cy="6745288"/>
  <p:defaultTextStyle>
    <a:defPPr>
      <a:defRPr lang="fr-FR"/>
    </a:defPPr>
    <a:lvl1pPr marL="0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6109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01A"/>
    <a:srgbClr val="FF0000"/>
    <a:srgbClr val="9F0101"/>
    <a:srgbClr val="349A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2932"/>
  </p:normalViewPr>
  <p:slideViewPr>
    <p:cSldViewPr snapToGrid="0" snapToObjects="1">
      <p:cViewPr varScale="1">
        <p:scale>
          <a:sx n="75" d="100"/>
          <a:sy n="75" d="100"/>
        </p:scale>
        <p:origin x="2334" y="84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282281" cy="337264"/>
          </a:xfrm>
          <a:prstGeom prst="rect">
            <a:avLst/>
          </a:prstGeom>
        </p:spPr>
        <p:txBody>
          <a:bodyPr vert="horz" lIns="90878" tIns="45438" rIns="90878" bIns="454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597621" y="2"/>
            <a:ext cx="4282281" cy="337264"/>
          </a:xfrm>
          <a:prstGeom prst="rect">
            <a:avLst/>
          </a:prstGeom>
        </p:spPr>
        <p:txBody>
          <a:bodyPr vert="horz" lIns="90878" tIns="45438" rIns="90878" bIns="45438" rtlCol="0"/>
          <a:lstStyle>
            <a:lvl1pPr algn="r">
              <a:defRPr sz="1200"/>
            </a:lvl1pPr>
          </a:lstStyle>
          <a:p>
            <a:fld id="{DEF8D058-16A8-DE43-AF6F-F79F438B25F9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54375" y="506413"/>
            <a:ext cx="3373438" cy="2528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78" tIns="45438" rIns="90878" bIns="4543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88219" y="3204012"/>
            <a:ext cx="7905750" cy="3035380"/>
          </a:xfrm>
          <a:prstGeom prst="rect">
            <a:avLst/>
          </a:prstGeom>
        </p:spPr>
        <p:txBody>
          <a:bodyPr vert="horz" lIns="90878" tIns="45438" rIns="90878" bIns="45438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6406854"/>
            <a:ext cx="4282281" cy="337264"/>
          </a:xfrm>
          <a:prstGeom prst="rect">
            <a:avLst/>
          </a:prstGeom>
        </p:spPr>
        <p:txBody>
          <a:bodyPr vert="horz" lIns="90878" tIns="45438" rIns="90878" bIns="4543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597621" y="6406854"/>
            <a:ext cx="4282281" cy="337264"/>
          </a:xfrm>
          <a:prstGeom prst="rect">
            <a:avLst/>
          </a:prstGeom>
        </p:spPr>
        <p:txBody>
          <a:bodyPr vert="horz" lIns="90878" tIns="45438" rIns="90878" bIns="45438" rtlCol="0" anchor="b"/>
          <a:lstStyle>
            <a:lvl1pPr algn="r">
              <a:defRPr sz="1200"/>
            </a:lvl1pPr>
          </a:lstStyle>
          <a:p>
            <a:fld id="{0B835FBC-689A-EE46-ADC0-70E276A5D29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108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6109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254375" y="506413"/>
            <a:ext cx="3373438" cy="25288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35FBC-689A-EE46-ADC0-70E276A5D299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254375" y="506413"/>
            <a:ext cx="3373438" cy="25288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35FBC-689A-EE46-ADC0-70E276A5D299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658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1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2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3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5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6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7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11239" y="6169662"/>
            <a:ext cx="10881360" cy="190690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11239" y="4069399"/>
            <a:ext cx="10881360" cy="2100262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095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2191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328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438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5478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657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7669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876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956" indent="0">
              <a:buNone/>
              <a:defRPr sz="2700" b="1"/>
            </a:lvl2pPr>
            <a:lvl3pPr marL="1221913" indent="0">
              <a:buNone/>
              <a:defRPr sz="2400" b="1"/>
            </a:lvl3pPr>
            <a:lvl4pPr marL="1832869" indent="0">
              <a:buNone/>
              <a:defRPr sz="2100" b="1"/>
            </a:lvl4pPr>
            <a:lvl5pPr marL="2443825" indent="0">
              <a:buNone/>
              <a:defRPr sz="2100" b="1"/>
            </a:lvl5pPr>
            <a:lvl6pPr marL="3054782" indent="0">
              <a:buNone/>
              <a:defRPr sz="2100" b="1"/>
            </a:lvl6pPr>
            <a:lvl7pPr marL="3665738" indent="0">
              <a:buNone/>
              <a:defRPr sz="2100" b="1"/>
            </a:lvl7pPr>
            <a:lvl8pPr marL="4276695" indent="0">
              <a:buNone/>
              <a:defRPr sz="2100" b="1"/>
            </a:lvl8pPr>
            <a:lvl9pPr marL="4887651" indent="0">
              <a:buNone/>
              <a:defRPr sz="21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6" cy="8956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956" indent="0">
              <a:buNone/>
              <a:defRPr sz="2700" b="1"/>
            </a:lvl2pPr>
            <a:lvl3pPr marL="1221913" indent="0">
              <a:buNone/>
              <a:defRPr sz="2400" b="1"/>
            </a:lvl3pPr>
            <a:lvl4pPr marL="1832869" indent="0">
              <a:buNone/>
              <a:defRPr sz="2100" b="1"/>
            </a:lvl4pPr>
            <a:lvl5pPr marL="2443825" indent="0">
              <a:buNone/>
              <a:defRPr sz="2100" b="1"/>
            </a:lvl5pPr>
            <a:lvl6pPr marL="3054782" indent="0">
              <a:buNone/>
              <a:defRPr sz="2100" b="1"/>
            </a:lvl6pPr>
            <a:lvl7pPr marL="3665738" indent="0">
              <a:buNone/>
              <a:defRPr sz="2100" b="1"/>
            </a:lvl7pPr>
            <a:lvl8pPr marL="4276695" indent="0">
              <a:buNone/>
              <a:defRPr sz="2100" b="1"/>
            </a:lvl8pPr>
            <a:lvl9pPr marL="4887651" indent="0">
              <a:buNone/>
              <a:defRPr sz="21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6" cy="55318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0080" y="382270"/>
            <a:ext cx="4211639" cy="162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5071" y="382272"/>
            <a:ext cx="7156450" cy="8194358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40080" y="2009142"/>
            <a:ext cx="4211639" cy="6567488"/>
          </a:xfrm>
        </p:spPr>
        <p:txBody>
          <a:bodyPr/>
          <a:lstStyle>
            <a:lvl1pPr marL="0" indent="0">
              <a:buNone/>
              <a:defRPr sz="1900"/>
            </a:lvl1pPr>
            <a:lvl2pPr marL="610956" indent="0">
              <a:buNone/>
              <a:defRPr sz="1600"/>
            </a:lvl2pPr>
            <a:lvl3pPr marL="1221913" indent="0">
              <a:buNone/>
              <a:defRPr sz="1300"/>
            </a:lvl3pPr>
            <a:lvl4pPr marL="1832869" indent="0">
              <a:buNone/>
              <a:defRPr sz="1200"/>
            </a:lvl4pPr>
            <a:lvl5pPr marL="2443825" indent="0">
              <a:buNone/>
              <a:defRPr sz="1200"/>
            </a:lvl5pPr>
            <a:lvl6pPr marL="3054782" indent="0">
              <a:buNone/>
              <a:defRPr sz="1200"/>
            </a:lvl6pPr>
            <a:lvl7pPr marL="3665738" indent="0">
              <a:buNone/>
              <a:defRPr sz="1200"/>
            </a:lvl7pPr>
            <a:lvl8pPr marL="4276695" indent="0">
              <a:buNone/>
              <a:defRPr sz="1200"/>
            </a:lvl8pPr>
            <a:lvl9pPr marL="4887651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300"/>
            </a:lvl1pPr>
            <a:lvl2pPr marL="610956" indent="0">
              <a:buNone/>
              <a:defRPr sz="3700"/>
            </a:lvl2pPr>
            <a:lvl3pPr marL="1221913" indent="0">
              <a:buNone/>
              <a:defRPr sz="3200"/>
            </a:lvl3pPr>
            <a:lvl4pPr marL="1832869" indent="0">
              <a:buNone/>
              <a:defRPr sz="2700"/>
            </a:lvl4pPr>
            <a:lvl5pPr marL="2443825" indent="0">
              <a:buNone/>
              <a:defRPr sz="2700"/>
            </a:lvl5pPr>
            <a:lvl6pPr marL="3054782" indent="0">
              <a:buNone/>
              <a:defRPr sz="2700"/>
            </a:lvl6pPr>
            <a:lvl7pPr marL="3665738" indent="0">
              <a:buNone/>
              <a:defRPr sz="2700"/>
            </a:lvl7pPr>
            <a:lvl8pPr marL="4276695" indent="0">
              <a:buNone/>
              <a:defRPr sz="2700"/>
            </a:lvl8pPr>
            <a:lvl9pPr marL="4887651" indent="0">
              <a:buNone/>
              <a:defRPr sz="27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1900"/>
            </a:lvl1pPr>
            <a:lvl2pPr marL="610956" indent="0">
              <a:buNone/>
              <a:defRPr sz="1600"/>
            </a:lvl2pPr>
            <a:lvl3pPr marL="1221913" indent="0">
              <a:buNone/>
              <a:defRPr sz="1300"/>
            </a:lvl3pPr>
            <a:lvl4pPr marL="1832869" indent="0">
              <a:buNone/>
              <a:defRPr sz="1200"/>
            </a:lvl4pPr>
            <a:lvl5pPr marL="2443825" indent="0">
              <a:buNone/>
              <a:defRPr sz="1200"/>
            </a:lvl5pPr>
            <a:lvl6pPr marL="3054782" indent="0">
              <a:buNone/>
              <a:defRPr sz="1200"/>
            </a:lvl6pPr>
            <a:lvl7pPr marL="3665738" indent="0">
              <a:buNone/>
              <a:defRPr sz="1200"/>
            </a:lvl7pPr>
            <a:lvl8pPr marL="4276695" indent="0">
              <a:buNone/>
              <a:defRPr sz="1200"/>
            </a:lvl8pPr>
            <a:lvl9pPr marL="4887651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880360" cy="819213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40080" y="384495"/>
            <a:ext cx="8427720" cy="819213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2191" tIns="61096" rIns="122191" bIns="61096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2191" tIns="61096" rIns="122191" bIns="61096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612FB-E0BC-2640-8175-C285495F19B3}" type="datetimeFigureOut">
              <a:rPr lang="fr-FR" smtClean="0"/>
              <a:pPr/>
              <a:t>29/01/2026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9D4AC-ACCD-1B4D-A678-421E16CDCD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10956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8217" indent="-458217" algn="l" defTabSz="610956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2804" indent="-381848" algn="l" defTabSz="610956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7391" indent="-305478" algn="l" defTabSz="610956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347" indent="-305478" algn="l" defTabSz="610956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9304" indent="-305478" algn="l" defTabSz="610956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60260" indent="-305478" algn="l" defTabSz="6109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1216" indent="-305478" algn="l" defTabSz="6109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2173" indent="-305478" algn="l" defTabSz="6109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3129" indent="-305478" algn="l" defTabSz="6109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956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913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869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825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782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738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695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7651" algn="l" defTabSz="6109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3698369" y="47417"/>
            <a:ext cx="5855405" cy="615828"/>
          </a:xfrm>
          <a:prstGeom prst="rect">
            <a:avLst/>
          </a:prstGeom>
          <a:noFill/>
        </p:spPr>
        <p:txBody>
          <a:bodyPr wrap="square" lIns="122191" tIns="61096" rIns="122191" bIns="61096" rtlCol="0">
            <a:spAutoFit/>
          </a:bodyPr>
          <a:lstStyle/>
          <a:p>
            <a:pPr algn="ctr"/>
            <a:r>
              <a:rPr lang="fr-FR" sz="3200" b="1" spc="-200" dirty="0">
                <a:solidFill>
                  <a:srgbClr val="E6301A"/>
                </a:solidFill>
              </a:rPr>
              <a:t>I n s </a:t>
            </a:r>
            <a:r>
              <a:rPr lang="fr-FR" sz="3200" b="1" spc="-200" dirty="0" err="1">
                <a:solidFill>
                  <a:srgbClr val="E6301A"/>
                </a:solidFill>
              </a:rPr>
              <a:t>t</a:t>
            </a:r>
            <a:r>
              <a:rPr lang="fr-FR" sz="3200" b="1" spc="-200" dirty="0">
                <a:solidFill>
                  <a:srgbClr val="E6301A"/>
                </a:solidFill>
              </a:rPr>
              <a:t> i </a:t>
            </a:r>
            <a:r>
              <a:rPr lang="fr-FR" sz="3200" b="1" spc="-200" dirty="0" err="1">
                <a:solidFill>
                  <a:srgbClr val="E6301A"/>
                </a:solidFill>
              </a:rPr>
              <a:t>t</a:t>
            </a:r>
            <a:r>
              <a:rPr lang="fr-FR" sz="3200" b="1" spc="-200" dirty="0">
                <a:solidFill>
                  <a:srgbClr val="E6301A"/>
                </a:solidFill>
              </a:rPr>
              <a:t> u </a:t>
            </a:r>
            <a:r>
              <a:rPr lang="fr-FR" sz="3200" b="1" spc="-200" dirty="0" err="1">
                <a:solidFill>
                  <a:srgbClr val="E6301A"/>
                </a:solidFill>
              </a:rPr>
              <a:t>t</a:t>
            </a:r>
            <a:r>
              <a:rPr lang="fr-FR" sz="3200" b="1" spc="-200" dirty="0">
                <a:solidFill>
                  <a:srgbClr val="E6301A"/>
                </a:solidFill>
              </a:rPr>
              <a:t>  J a c q u e s  M o n o d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67263" y="638994"/>
            <a:ext cx="3420683" cy="34573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lIns="48107" tIns="24053" rIns="48107" bIns="24053" rtlCol="0" anchor="ctr" anchorCtr="0">
            <a:noAutofit/>
          </a:bodyPr>
          <a:lstStyle/>
          <a:p>
            <a:pPr algn="ctr"/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Directrice</a:t>
            </a:r>
            <a:r>
              <a:rPr lang="fr-FR" sz="16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Valérie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Doye</a:t>
            </a: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1047140" y="58490"/>
            <a:ext cx="1802097" cy="277274"/>
          </a:xfrm>
          <a:prstGeom prst="rect">
            <a:avLst/>
          </a:prstGeom>
          <a:noFill/>
        </p:spPr>
        <p:txBody>
          <a:bodyPr wrap="square" lIns="122191" tIns="61096" rIns="122191" bIns="61096" rtlCol="0">
            <a:spAutoFit/>
          </a:bodyPr>
          <a:lstStyle/>
          <a:p>
            <a:r>
              <a:rPr lang="fr-FR" sz="1000" dirty="0">
                <a:solidFill>
                  <a:schemeClr val="bg1">
                    <a:lumMod val="50000"/>
                  </a:schemeClr>
                </a:solidFill>
              </a:rPr>
              <a:t>Mis à jour : février 2026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8525989" y="1146287"/>
            <a:ext cx="4047850" cy="26401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lIns="48107" tIns="24053" rIns="48107" bIns="24053" rtlCol="0" anchor="ctr" anchorCtr="0">
            <a:spAutoFit/>
          </a:bodyPr>
          <a:lstStyle/>
          <a:p>
            <a:r>
              <a:rPr lang="fr-FR" sz="1400" dirty="0"/>
              <a:t>Prévention et sécurité : Annie </a:t>
            </a:r>
            <a:r>
              <a:rPr lang="fr-FR" sz="1400" dirty="0" err="1"/>
              <a:t>Dutriaux</a:t>
            </a:r>
            <a:r>
              <a:rPr lang="fr-FR" sz="1400" dirty="0"/>
              <a:t> (coordinatrice)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925253" y="1146161"/>
            <a:ext cx="3252954" cy="26401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48107" tIns="24053" rIns="48107" bIns="24053" rtlCol="0" anchor="ctr" anchorCtr="0">
            <a:spAutoFit/>
          </a:bodyPr>
          <a:lstStyle/>
          <a:p>
            <a:r>
              <a:rPr lang="fr-FR" sz="1400" dirty="0"/>
              <a:t>Assistante de direction : Géraldine </a:t>
            </a:r>
            <a:r>
              <a:rPr lang="fr-FR" sz="1400" dirty="0" err="1"/>
              <a:t>Thouvay</a:t>
            </a:r>
            <a:endParaRPr lang="fr-FR" sz="1400" dirty="0"/>
          </a:p>
        </p:txBody>
      </p:sp>
      <p:sp>
        <p:nvSpPr>
          <p:cNvPr id="30" name="ZoneTexte 29"/>
          <p:cNvSpPr txBox="1"/>
          <p:nvPr/>
        </p:nvSpPr>
        <p:spPr>
          <a:xfrm>
            <a:off x="701577" y="3582688"/>
            <a:ext cx="1789200" cy="547508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pPr algn="ctr"/>
            <a:r>
              <a:rPr lang="fr-FR" sz="1200" b="1" dirty="0"/>
              <a:t>Ressources humaines</a:t>
            </a:r>
          </a:p>
          <a:p>
            <a:pPr algn="ctr"/>
            <a:r>
              <a:rPr lang="fr-FR" sz="1100" u="sng" dirty="0"/>
              <a:t>Responsable :</a:t>
            </a:r>
            <a:endParaRPr lang="fr-FR" sz="1100" dirty="0"/>
          </a:p>
          <a:p>
            <a:pPr algn="ctr"/>
            <a:r>
              <a:rPr lang="fr-FR" sz="1100" dirty="0"/>
              <a:t>Lydia Balmy</a:t>
            </a:r>
            <a:endParaRPr lang="fr-FR" sz="900" dirty="0"/>
          </a:p>
        </p:txBody>
      </p:sp>
      <p:sp>
        <p:nvSpPr>
          <p:cNvPr id="31" name="ZoneTexte 30"/>
          <p:cNvSpPr txBox="1"/>
          <p:nvPr/>
        </p:nvSpPr>
        <p:spPr>
          <a:xfrm>
            <a:off x="714640" y="2408430"/>
            <a:ext cx="1776137" cy="1055339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pPr algn="ctr"/>
            <a:r>
              <a:rPr lang="fr-FR" sz="1200" b="1" dirty="0"/>
              <a:t>Gestion &amp; Finance</a:t>
            </a:r>
          </a:p>
          <a:p>
            <a:pPr algn="ctr"/>
            <a:r>
              <a:rPr lang="fr-FR" sz="1100" u="sng" dirty="0"/>
              <a:t>Responsable :</a:t>
            </a:r>
          </a:p>
          <a:p>
            <a:pPr algn="ctr"/>
            <a:r>
              <a:rPr lang="fr-FR" sz="1100" dirty="0"/>
              <a:t>Gaëlle </a:t>
            </a:r>
            <a:r>
              <a:rPr lang="fr-FR" sz="1100" dirty="0" err="1"/>
              <a:t>Callouard</a:t>
            </a:r>
            <a:endParaRPr lang="fr-FR" sz="1100" dirty="0"/>
          </a:p>
          <a:p>
            <a:pPr algn="ctr"/>
            <a:r>
              <a:rPr lang="fr-FR" sz="1100" u="sng" dirty="0"/>
              <a:t>Adjointe :</a:t>
            </a:r>
          </a:p>
          <a:p>
            <a:pPr algn="ctr"/>
            <a:r>
              <a:rPr lang="fr-FR" sz="1100" dirty="0"/>
              <a:t>Marie-Hélène </a:t>
            </a:r>
            <a:r>
              <a:rPr lang="fr-FR" sz="1100" dirty="0" err="1"/>
              <a:t>Catala</a:t>
            </a:r>
            <a:endParaRPr lang="fr-FR" sz="1100" dirty="0"/>
          </a:p>
          <a:p>
            <a:pPr algn="ctr"/>
            <a:endParaRPr lang="fr-FR" sz="1100" dirty="0"/>
          </a:p>
        </p:txBody>
      </p:sp>
      <p:sp>
        <p:nvSpPr>
          <p:cNvPr id="36" name="ZoneTexte 35"/>
          <p:cNvSpPr txBox="1"/>
          <p:nvPr/>
        </p:nvSpPr>
        <p:spPr>
          <a:xfrm>
            <a:off x="701577" y="5125051"/>
            <a:ext cx="1789200" cy="547508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pPr algn="ctr"/>
            <a:r>
              <a:rPr lang="fr-FR" sz="1200" b="1" dirty="0"/>
              <a:t>Informatique &amp; réseaux</a:t>
            </a:r>
          </a:p>
          <a:p>
            <a:pPr algn="ctr"/>
            <a:r>
              <a:rPr lang="fr-FR" sz="1100" u="sng" dirty="0"/>
              <a:t>Responsable :</a:t>
            </a:r>
          </a:p>
          <a:p>
            <a:pPr algn="ctr"/>
            <a:r>
              <a:rPr lang="fr-FR" sz="1100" dirty="0"/>
              <a:t>Joël Marchand</a:t>
            </a:r>
            <a:endParaRPr lang="fr-FR" sz="900" dirty="0"/>
          </a:p>
        </p:txBody>
      </p:sp>
      <p:sp>
        <p:nvSpPr>
          <p:cNvPr id="38" name="ZoneTexte 37"/>
          <p:cNvSpPr txBox="1"/>
          <p:nvPr/>
        </p:nvSpPr>
        <p:spPr>
          <a:xfrm>
            <a:off x="714640" y="5856990"/>
            <a:ext cx="1789200" cy="562897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pPr algn="ctr"/>
            <a:r>
              <a:rPr lang="fr-FR" sz="1200" b="1" dirty="0"/>
              <a:t>Magasin</a:t>
            </a:r>
          </a:p>
          <a:p>
            <a:pPr algn="ctr"/>
            <a:r>
              <a:rPr lang="fr-FR" sz="1100" u="sng" dirty="0"/>
              <a:t>Responsable :</a:t>
            </a:r>
          </a:p>
          <a:p>
            <a:pPr algn="ctr"/>
            <a:r>
              <a:rPr lang="fr-FR" sz="1100" dirty="0"/>
              <a:t>Nor-Eddine </a:t>
            </a:r>
            <a:r>
              <a:rPr lang="fr-FR" sz="1100" dirty="0" err="1"/>
              <a:t>Baouz</a:t>
            </a:r>
            <a:endParaRPr lang="fr-FR" sz="1100" dirty="0"/>
          </a:p>
        </p:txBody>
      </p:sp>
      <p:sp>
        <p:nvSpPr>
          <p:cNvPr id="39" name="ZoneTexte 38"/>
          <p:cNvSpPr txBox="1"/>
          <p:nvPr/>
        </p:nvSpPr>
        <p:spPr>
          <a:xfrm>
            <a:off x="701577" y="6611373"/>
            <a:ext cx="1789200" cy="916840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pPr algn="ctr"/>
            <a:r>
              <a:rPr lang="fr-FR" sz="1200" b="1" dirty="0"/>
              <a:t>Maintenance &amp; préparation du matériel biologique</a:t>
            </a:r>
          </a:p>
          <a:p>
            <a:pPr algn="ctr"/>
            <a:r>
              <a:rPr lang="fr-FR" sz="1100" u="sng" dirty="0"/>
              <a:t>Responsable :</a:t>
            </a:r>
            <a:r>
              <a:rPr lang="fr-FR" sz="1100" dirty="0"/>
              <a:t> </a:t>
            </a:r>
          </a:p>
          <a:p>
            <a:pPr algn="ctr"/>
            <a:r>
              <a:rPr lang="fr-FR" sz="1100" dirty="0"/>
              <a:t>Patricia </a:t>
            </a:r>
            <a:r>
              <a:rPr lang="fr-FR" sz="1100" dirty="0" err="1"/>
              <a:t>Woni</a:t>
            </a:r>
            <a:endParaRPr lang="fr-FR" sz="1100" dirty="0"/>
          </a:p>
        </p:txBody>
      </p:sp>
      <p:sp>
        <p:nvSpPr>
          <p:cNvPr id="40" name="ZoneTexte 39"/>
          <p:cNvSpPr txBox="1"/>
          <p:nvPr/>
        </p:nvSpPr>
        <p:spPr>
          <a:xfrm>
            <a:off x="713971" y="7710280"/>
            <a:ext cx="1789200" cy="562897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pPr algn="ctr"/>
            <a:r>
              <a:rPr lang="fr-FR" sz="1200" b="1" dirty="0"/>
              <a:t>Service technique</a:t>
            </a:r>
          </a:p>
          <a:p>
            <a:pPr algn="ctr"/>
            <a:r>
              <a:rPr lang="fr-FR" sz="1100" u="sng" dirty="0"/>
              <a:t>Responsable :</a:t>
            </a:r>
          </a:p>
          <a:p>
            <a:pPr algn="ctr"/>
            <a:r>
              <a:rPr lang="fr-FR" sz="1100" dirty="0"/>
              <a:t>Laurent Gaichet</a:t>
            </a:r>
          </a:p>
        </p:txBody>
      </p:sp>
      <p:cxnSp>
        <p:nvCxnSpPr>
          <p:cNvPr id="56" name="Connecteur droit 55"/>
          <p:cNvCxnSpPr>
            <a:cxnSpLocks/>
            <a:stCxn id="49" idx="0"/>
          </p:cNvCxnSpPr>
          <p:nvPr/>
        </p:nvCxnSpPr>
        <p:spPr>
          <a:xfrm flipV="1">
            <a:off x="1596177" y="937578"/>
            <a:ext cx="0" cy="1037870"/>
          </a:xfrm>
          <a:prstGeom prst="line">
            <a:avLst/>
          </a:prstGeom>
          <a:ln w="6350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3685F088-AF5D-9849-A4E9-66A7F62B0C9D}"/>
              </a:ext>
            </a:extLst>
          </p:cNvPr>
          <p:cNvGrpSpPr/>
          <p:nvPr/>
        </p:nvGrpSpPr>
        <p:grpSpPr>
          <a:xfrm>
            <a:off x="2864420" y="1638093"/>
            <a:ext cx="9584890" cy="5345472"/>
            <a:chOff x="2864420" y="2296388"/>
            <a:chExt cx="9584890" cy="5130273"/>
          </a:xfrm>
        </p:grpSpPr>
        <p:sp>
          <p:nvSpPr>
            <p:cNvPr id="59" name="Rectangle 58"/>
            <p:cNvSpPr/>
            <p:nvPr/>
          </p:nvSpPr>
          <p:spPr>
            <a:xfrm>
              <a:off x="2867721" y="2426122"/>
              <a:ext cx="9576000" cy="477759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5" dist="22860" dir="540000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2191" tIns="61096" rIns="122191" bIns="61096" rtlCol="0" anchor="ctr"/>
            <a:lstStyle/>
            <a:p>
              <a:pPr algn="ctr"/>
              <a:endParaRPr lang="fr-FR" dirty="0"/>
            </a:p>
            <a:p>
              <a:pPr algn="ctr"/>
              <a:endParaRPr lang="fr-FR" dirty="0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9132435" y="2729989"/>
              <a:ext cx="3279823" cy="4696672"/>
            </a:xfrm>
            <a:prstGeom prst="rect">
              <a:avLst/>
            </a:prstGeom>
          </p:spPr>
          <p:txBody>
            <a:bodyPr wrap="square" lIns="122191" tIns="24053" rIns="122191" bIns="61096">
              <a:noAutofit/>
            </a:bodyPr>
            <a:lstStyle/>
            <a:p>
              <a:r>
                <a:rPr lang="fr-FR" sz="1100" dirty="0"/>
                <a:t>Benoit </a:t>
              </a:r>
              <a:r>
                <a:rPr lang="fr-FR" sz="1100" dirty="0" err="1"/>
                <a:t>Palancade</a:t>
              </a:r>
              <a:endParaRPr lang="fr-FR" sz="1100" dirty="0"/>
            </a:p>
            <a:p>
              <a:r>
                <a:rPr lang="fr-FR" sz="1100" b="1" dirty="0"/>
                <a:t>Biogenèse des ARNs et homéostasie du génome</a:t>
              </a:r>
            </a:p>
            <a:p>
              <a:endParaRPr lang="fr-FR" sz="1100" b="1" dirty="0"/>
            </a:p>
            <a:p>
              <a:r>
                <a:rPr lang="fr-FR" sz="1100" dirty="0"/>
                <a:t>Stéphane Peyrégne</a:t>
              </a:r>
            </a:p>
            <a:p>
              <a:r>
                <a:rPr lang="fr-FR" sz="1100" b="1" dirty="0"/>
                <a:t>Laboratoire de Paléogénomique</a:t>
              </a:r>
            </a:p>
            <a:p>
              <a:pPr>
                <a:lnSpc>
                  <a:spcPts val="600"/>
                </a:lnSpc>
              </a:pPr>
              <a:endParaRPr lang="fr-FR" sz="800" dirty="0"/>
            </a:p>
            <a:p>
              <a:pPr>
                <a:lnSpc>
                  <a:spcPts val="600"/>
                </a:lnSpc>
              </a:pPr>
              <a:endParaRPr lang="fr-FR" sz="1100" dirty="0"/>
            </a:p>
            <a:p>
              <a:pPr>
                <a:lnSpc>
                  <a:spcPts val="600"/>
                </a:lnSpc>
              </a:pPr>
              <a:r>
                <a:rPr lang="fr-FR" sz="1100" dirty="0"/>
                <a:t>Lionel </a:t>
              </a:r>
              <a:r>
                <a:rPr lang="fr-FR" sz="1100" dirty="0" err="1"/>
                <a:t>Pintard</a:t>
              </a:r>
              <a:endParaRPr lang="fr-FR" sz="1100" dirty="0"/>
            </a:p>
            <a:p>
              <a:r>
                <a:rPr lang="fr-FR" sz="1100" b="1" dirty="0"/>
                <a:t>Cycle cellulaire et développement</a:t>
              </a:r>
            </a:p>
            <a:p>
              <a:endParaRPr lang="fr-FR" sz="800" dirty="0"/>
            </a:p>
            <a:p>
              <a:r>
                <a:rPr lang="fr-FR" sz="1100" dirty="0" err="1"/>
                <a:t>Marie-Noëlle</a:t>
              </a:r>
              <a:r>
                <a:rPr lang="fr-FR" sz="1100" dirty="0"/>
                <a:t> </a:t>
              </a:r>
              <a:r>
                <a:rPr lang="fr-FR" sz="1100" dirty="0" err="1"/>
                <a:t>Prioleau</a:t>
              </a:r>
              <a:endParaRPr lang="fr-FR" sz="1100" dirty="0"/>
            </a:p>
            <a:p>
              <a:r>
                <a:rPr lang="fr-FR" sz="1100" b="1" dirty="0"/>
                <a:t>Domaines chromatiniens et réplication</a:t>
              </a:r>
            </a:p>
            <a:p>
              <a:endParaRPr lang="fr-FR" sz="800" dirty="0"/>
            </a:p>
            <a:p>
              <a:r>
                <a:rPr lang="fr-FR" sz="1100" dirty="0" err="1"/>
                <a:t>Ishier</a:t>
              </a:r>
              <a:r>
                <a:rPr lang="fr-FR" sz="1100" dirty="0"/>
                <a:t> Raote</a:t>
              </a:r>
            </a:p>
            <a:p>
              <a:r>
                <a:rPr lang="fr-FR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Compartimentation cellulaire </a:t>
              </a:r>
            </a:p>
            <a:p>
              <a:endParaRPr lang="fr-FR" sz="1100" dirty="0"/>
            </a:p>
            <a:p>
              <a:r>
                <a:rPr lang="fr-FR" sz="1100" dirty="0"/>
                <a:t>Vanessa Ribes/Stéphane Nedelec </a:t>
              </a:r>
              <a:r>
                <a:rPr lang="fr-FR" sz="1400" b="1" dirty="0">
                  <a:solidFill>
                    <a:srgbClr val="FF0000"/>
                  </a:solidFill>
                </a:rPr>
                <a:t>*</a:t>
              </a:r>
              <a:endParaRPr lang="fr-FR" sz="1100" dirty="0"/>
            </a:p>
            <a:p>
              <a:r>
                <a:rPr lang="fr-FR" sz="1100" b="1" dirty="0"/>
                <a:t>Neurodéveloppement humain et pathologies associées</a:t>
              </a:r>
            </a:p>
            <a:p>
              <a:endParaRPr lang="fr-FR" sz="1100" b="1" dirty="0"/>
            </a:p>
            <a:p>
              <a:r>
                <a:rPr lang="fr-FR" sz="1100" dirty="0"/>
                <a:t>Guillaume </a:t>
              </a:r>
              <a:r>
                <a:rPr lang="fr-FR" sz="1100" dirty="0" err="1"/>
                <a:t>Romet-Lemonne</a:t>
              </a:r>
              <a:r>
                <a:rPr lang="fr-FR" sz="1100" dirty="0"/>
                <a:t>/Antoine Jegou</a:t>
              </a:r>
              <a:br>
                <a:rPr lang="fr-FR" sz="1100" dirty="0"/>
              </a:br>
              <a:r>
                <a:rPr lang="fr-FR" sz="1100" b="1" dirty="0"/>
                <a:t>Régulation de la dynamique du cytosquelette</a:t>
              </a:r>
              <a:endParaRPr lang="fr-FR" sz="500" b="1" dirty="0"/>
            </a:p>
            <a:p>
              <a:endParaRPr lang="fr-FR" sz="800" dirty="0"/>
            </a:p>
            <a:p>
              <a:r>
                <a:rPr lang="fr-FR" sz="1100" dirty="0"/>
                <a:t>Reiner A. </a:t>
              </a:r>
              <a:r>
                <a:rPr lang="fr-FR" sz="1100" dirty="0" err="1"/>
                <a:t>Veitia</a:t>
              </a:r>
              <a:endParaRPr lang="fr-FR" sz="1100" dirty="0"/>
            </a:p>
            <a:p>
              <a:r>
                <a:rPr lang="fr-FR" sz="1100" b="1" dirty="0"/>
                <a:t>Oncologie moléculaire et pathologies ovariennes</a:t>
              </a:r>
            </a:p>
            <a:p>
              <a:endParaRPr lang="fr-FR" sz="800" b="1" dirty="0"/>
            </a:p>
            <a:p>
              <a:r>
                <a:rPr lang="fr-FR" sz="1100" dirty="0"/>
                <a:t>Katja Wassmann</a:t>
              </a:r>
            </a:p>
            <a:p>
              <a:r>
                <a:rPr lang="fr-FR" sz="1100" b="1" dirty="0"/>
                <a:t>La méiose et ses mécanismes</a:t>
              </a:r>
              <a:endParaRPr lang="fr-FR" sz="1100" b="1" dirty="0">
                <a:solidFill>
                  <a:srgbClr val="FF0000"/>
                </a:solidFill>
              </a:endParaRPr>
            </a:p>
            <a:p>
              <a:r>
                <a:rPr lang="fr-FR" sz="1400" b="1" dirty="0">
                  <a:solidFill>
                    <a:srgbClr val="FF0000"/>
                  </a:solidFill>
                </a:rPr>
                <a:t>*</a:t>
              </a:r>
              <a:r>
                <a:rPr lang="fr-FR" sz="1050" b="1" dirty="0">
                  <a:solidFill>
                    <a:srgbClr val="FF0000"/>
                  </a:solidFill>
                </a:rPr>
                <a:t> </a:t>
              </a:r>
              <a:r>
                <a:rPr lang="fr-FR" sz="1000" b="1" dirty="0">
                  <a:solidFill>
                    <a:srgbClr val="FF0000"/>
                  </a:solidFill>
                </a:rPr>
                <a:t>Ces équipes font également partie de l’ERL1340</a:t>
              </a:r>
              <a:endParaRPr lang="fr-FR" sz="1050" b="1" dirty="0">
                <a:solidFill>
                  <a:srgbClr val="FF0000"/>
                </a:solidFill>
              </a:endParaRPr>
            </a:p>
            <a:p>
              <a:endParaRPr lang="fr-FR" sz="1100" b="1" dirty="0"/>
            </a:p>
            <a:p>
              <a:endParaRPr lang="fr-FR" sz="500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6000752" y="2662641"/>
              <a:ext cx="3243261" cy="4406811"/>
            </a:xfrm>
            <a:prstGeom prst="rect">
              <a:avLst/>
            </a:prstGeom>
          </p:spPr>
          <p:txBody>
            <a:bodyPr wrap="square" lIns="122191" tIns="24053" rIns="122191" bIns="61096">
              <a:noAutofit/>
            </a:bodyPr>
            <a:lstStyle/>
            <a:p>
              <a:pPr>
                <a:lnSpc>
                  <a:spcPts val="600"/>
                </a:lnSpc>
              </a:pPr>
              <a:endParaRPr lang="fr-FR" sz="800" dirty="0"/>
            </a:p>
            <a:p>
              <a:pPr lvl="0">
                <a:defRPr/>
              </a:pPr>
              <a:r>
                <a:rPr lang="fr-FR" sz="1100" dirty="0">
                  <a:solidFill>
                    <a:prstClr val="black"/>
                  </a:solidFill>
                </a:rPr>
                <a:t>Sandra </a:t>
              </a:r>
              <a:r>
                <a:rPr lang="fr-FR" sz="1100" dirty="0" err="1">
                  <a:solidFill>
                    <a:prstClr val="black"/>
                  </a:solidFill>
                </a:rPr>
                <a:t>Duharcourt</a:t>
              </a:r>
              <a:endParaRPr lang="fr-FR" sz="1100" dirty="0">
                <a:solidFill>
                  <a:prstClr val="black"/>
                </a:solidFill>
              </a:endParaRPr>
            </a:p>
            <a:p>
              <a:pPr lvl="0">
                <a:defRPr/>
              </a:pPr>
              <a:r>
                <a:rPr lang="fr-FR" sz="1100" b="1" dirty="0">
                  <a:solidFill>
                    <a:prstClr val="black"/>
                  </a:solidFill>
                </a:rPr>
                <a:t>Régulation épigénétique de l'organisation du génome  </a:t>
              </a:r>
              <a:endParaRPr lang="fr-FR" sz="1100" dirty="0"/>
            </a:p>
            <a:p>
              <a:pPr>
                <a:lnSpc>
                  <a:spcPts val="600"/>
                </a:lnSpc>
              </a:pPr>
              <a:endParaRPr lang="fr-FR" sz="1100" dirty="0"/>
            </a:p>
            <a:p>
              <a:pPr>
                <a:lnSpc>
                  <a:spcPts val="600"/>
                </a:lnSpc>
              </a:pPr>
              <a:endParaRPr lang="fr-FR" sz="1100" dirty="0"/>
            </a:p>
            <a:p>
              <a:pPr>
                <a:lnSpc>
                  <a:spcPts val="600"/>
                </a:lnSpc>
              </a:pPr>
              <a:r>
                <a:rPr lang="fr-FR" sz="1100" dirty="0"/>
                <a:t>Eve Gazave</a:t>
              </a:r>
              <a:br>
                <a:rPr lang="fr-FR" sz="1100" dirty="0"/>
              </a:br>
              <a:endParaRPr lang="fr-FR" sz="1100" dirty="0"/>
            </a:p>
            <a:p>
              <a:pPr>
                <a:lnSpc>
                  <a:spcPts val="600"/>
                </a:lnSpc>
              </a:pPr>
              <a:r>
                <a:rPr lang="fr-FR" sz="1100" b="1" dirty="0"/>
                <a:t>Cellules souches, régénération et évolution</a:t>
              </a:r>
            </a:p>
            <a:p>
              <a:endParaRPr lang="fr-FR" sz="800" b="1" dirty="0"/>
            </a:p>
            <a:p>
              <a:r>
                <a:rPr lang="fr-FR" sz="1100" dirty="0"/>
                <a:t>Maxim Greenberg</a:t>
              </a:r>
            </a:p>
            <a:p>
              <a:r>
                <a:rPr lang="fr-FR" sz="1100" b="1" dirty="0"/>
                <a:t>Dynamique de la chromatine dans le développement des mammifères</a:t>
              </a:r>
            </a:p>
            <a:p>
              <a:endParaRPr lang="fr-FR" sz="800" b="1" dirty="0"/>
            </a:p>
            <a:p>
              <a:r>
                <a:rPr lang="fr-FR" sz="1100" dirty="0"/>
                <a:t>Antoine Guichet</a:t>
              </a:r>
            </a:p>
            <a:p>
              <a:r>
                <a:rPr lang="fr-FR" sz="1100" b="1" dirty="0"/>
                <a:t>Polarité et morphogenèse</a:t>
              </a:r>
            </a:p>
            <a:p>
              <a:endParaRPr lang="fr-FR" sz="800" dirty="0"/>
            </a:p>
            <a:p>
              <a:r>
                <a:rPr lang="fr-FR" sz="1100" dirty="0"/>
                <a:t>Cathy L. Jackson/Jean-Marc Verbavatz</a:t>
              </a:r>
            </a:p>
            <a:p>
              <a:r>
                <a:rPr lang="fr-FR" sz="1100" b="1" dirty="0"/>
                <a:t>Dynamique des membranes et trafic intracellulaire</a:t>
              </a:r>
            </a:p>
            <a:p>
              <a:endParaRPr lang="fr-FR" sz="800" dirty="0"/>
            </a:p>
            <a:p>
              <a:r>
                <a:rPr lang="fr-FR" sz="1100" dirty="0"/>
                <a:t>Nikolaos </a:t>
              </a:r>
              <a:r>
                <a:rPr lang="fr-FR" sz="1100" dirty="0" err="1"/>
                <a:t>Konstantinides</a:t>
              </a:r>
              <a:endParaRPr lang="fr-FR" sz="1100" dirty="0"/>
            </a:p>
            <a:p>
              <a:r>
                <a:rPr lang="fr-FR" sz="1100" b="1" dirty="0"/>
                <a:t>Neurobiologie développementale comparée</a:t>
              </a:r>
            </a:p>
            <a:p>
              <a:endParaRPr lang="fr-FR" sz="800" dirty="0"/>
            </a:p>
            <a:p>
              <a:r>
                <a:rPr lang="fr-FR" sz="1100" dirty="0"/>
                <a:t>Benoît </a:t>
              </a:r>
              <a:r>
                <a:rPr lang="fr-FR" sz="1100" dirty="0" err="1"/>
                <a:t>Ladoux</a:t>
              </a:r>
              <a:r>
                <a:rPr lang="fr-FR" sz="1100" dirty="0"/>
                <a:t>/René-Marc Mège</a:t>
              </a:r>
            </a:p>
            <a:p>
              <a:r>
                <a:rPr lang="fr-FR" sz="1100" b="1" dirty="0"/>
                <a:t>Adhésion cellulaire et mécanique</a:t>
              </a:r>
            </a:p>
            <a:p>
              <a:endParaRPr lang="fr-FR" sz="1100" b="1" dirty="0"/>
            </a:p>
            <a:p>
              <a:pPr marL="0" marR="0" lvl="0" indent="0" algn="l" defTabSz="6109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Sébastien Léon </a:t>
              </a:r>
              <a:br>
                <a:rPr kumimoji="0" lang="fr-F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Trafic membranaire, ubiquitine et signalisation </a:t>
              </a:r>
            </a:p>
            <a:p>
              <a:pPr lvl="0">
                <a:defRPr/>
              </a:pPr>
              <a:endParaRPr lang="fr-FR" sz="1100" dirty="0">
                <a:solidFill>
                  <a:prstClr val="black"/>
                </a:solidFill>
              </a:endParaRPr>
            </a:p>
            <a:p>
              <a:pPr lvl="0">
                <a:defRPr/>
              </a:pPr>
              <a:r>
                <a:rPr lang="fr-FR" sz="1100" dirty="0">
                  <a:solidFill>
                    <a:prstClr val="black"/>
                  </a:solidFill>
                </a:rPr>
                <a:t>Nicolas Minc</a:t>
              </a:r>
            </a:p>
            <a:p>
              <a:pPr lvl="0">
                <a:defRPr/>
              </a:pPr>
              <a:r>
                <a:rPr lang="fr-FR" sz="1100" b="1" dirty="0">
                  <a:solidFill>
                    <a:prstClr val="black"/>
                  </a:solidFill>
                </a:rPr>
                <a:t>Organisation spatiale de la cellule</a:t>
              </a:r>
            </a:p>
            <a:p>
              <a:pPr marL="0" marR="0" lvl="0" indent="0" algn="l" defTabSz="6109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endParaRPr lang="fr-FR" sz="400" dirty="0"/>
            </a:p>
            <a:p>
              <a:endParaRPr lang="fr-FR" sz="500" dirty="0"/>
            </a:p>
            <a:p>
              <a:endParaRPr lang="fr-FR" sz="500" dirty="0"/>
            </a:p>
            <a:p>
              <a:pPr algn="ctr"/>
              <a:endParaRPr lang="en-US" sz="1100" dirty="0">
                <a:latin typeface="Calibri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925253" y="2658811"/>
              <a:ext cx="3131683" cy="4746032"/>
            </a:xfrm>
            <a:prstGeom prst="rect">
              <a:avLst/>
            </a:prstGeom>
          </p:spPr>
          <p:txBody>
            <a:bodyPr wrap="square" lIns="122191" tIns="24053" rIns="96214" bIns="61096">
              <a:noAutofit/>
            </a:bodyPr>
            <a:lstStyle/>
            <a:p>
              <a:pPr>
                <a:spcBef>
                  <a:spcPts val="600"/>
                </a:spcBef>
              </a:pPr>
              <a:endParaRPr lang="fr-FR" sz="400" dirty="0"/>
            </a:p>
            <a:p>
              <a:pPr>
                <a:lnSpc>
                  <a:spcPts val="600"/>
                </a:lnSpc>
              </a:pPr>
              <a:endParaRPr lang="fr-FR" sz="400" dirty="0"/>
            </a:p>
            <a:p>
              <a:pPr>
                <a:lnSpc>
                  <a:spcPts val="600"/>
                </a:lnSpc>
              </a:pPr>
              <a:r>
                <a:rPr lang="fr-FR" sz="1100" dirty="0"/>
                <a:t>Juliette </a:t>
              </a:r>
              <a:r>
                <a:rPr lang="fr-FR" sz="1100" dirty="0" err="1"/>
                <a:t>Azimzadeh</a:t>
              </a:r>
              <a:r>
                <a:rPr lang="fr-FR" sz="1100" dirty="0"/>
                <a:t> </a:t>
              </a:r>
            </a:p>
            <a:p>
              <a:r>
                <a:rPr lang="fr-FR" sz="1100" b="1" dirty="0"/>
                <a:t>Biogenèse et polarité des centrioles et des cils</a:t>
              </a:r>
            </a:p>
            <a:p>
              <a:endParaRPr lang="fr-FR" sz="1100" b="1" dirty="0"/>
            </a:p>
            <a:p>
              <a:r>
                <a:rPr lang="fr-FR" sz="1100" dirty="0"/>
                <a:t>Daria </a:t>
              </a:r>
              <a:r>
                <a:rPr lang="fr-FR" sz="1100" dirty="0" err="1"/>
                <a:t>Bonazzi</a:t>
              </a:r>
              <a:r>
                <a:rPr lang="fr-FR" sz="1100" dirty="0"/>
                <a:t> </a:t>
              </a:r>
              <a:r>
                <a:rPr lang="fr-FR" sz="1400" b="1" dirty="0">
                  <a:solidFill>
                    <a:srgbClr val="FF0000"/>
                  </a:solidFill>
                </a:rPr>
                <a:t>*</a:t>
              </a:r>
              <a:endParaRPr lang="fr-FR" sz="1100" b="1" dirty="0">
                <a:solidFill>
                  <a:srgbClr val="FF0000"/>
                </a:solidFill>
              </a:endParaRPr>
            </a:p>
            <a:p>
              <a:r>
                <a:rPr lang="fr-FR" sz="1100" b="1" dirty="0"/>
                <a:t>Biologie cellulaire quantitative </a:t>
              </a:r>
              <a:r>
                <a:rPr lang="fr-FR" sz="1100" b="1"/>
                <a:t>de L’infection bactérienne</a:t>
              </a:r>
              <a:endParaRPr lang="fr-FR" sz="1100" b="1" dirty="0"/>
            </a:p>
            <a:p>
              <a:endParaRPr lang="fr-FR" sz="800" dirty="0"/>
            </a:p>
            <a:p>
              <a:r>
                <a:rPr lang="fr-FR" sz="1100" dirty="0"/>
                <a:t>Nicolas </a:t>
              </a:r>
              <a:r>
                <a:rPr lang="fr-FR" sz="1100" dirty="0" err="1"/>
                <a:t>Borghi</a:t>
              </a:r>
              <a:endParaRPr lang="fr-FR" sz="1100" dirty="0"/>
            </a:p>
            <a:p>
              <a:r>
                <a:rPr lang="fr-FR" sz="1100" b="1" dirty="0" err="1"/>
                <a:t>Mécanotransduction</a:t>
              </a:r>
              <a:r>
                <a:rPr lang="fr-FR" sz="1100" b="1" dirty="0"/>
                <a:t> : de la surface de la cellule </a:t>
              </a:r>
              <a:br>
                <a:rPr lang="fr-FR" sz="1100" b="1" dirty="0"/>
              </a:br>
              <a:r>
                <a:rPr lang="fr-FR" sz="1100" b="1" dirty="0"/>
                <a:t>à son noyau </a:t>
              </a:r>
            </a:p>
            <a:p>
              <a:endParaRPr lang="fr-FR" sz="800" dirty="0"/>
            </a:p>
            <a:p>
              <a:r>
                <a:rPr lang="fr-FR" sz="1100" dirty="0"/>
                <a:t>Jean-Charles Cadoret</a:t>
              </a:r>
            </a:p>
            <a:p>
              <a:r>
                <a:rPr lang="fr-FR" sz="1100" b="1" dirty="0"/>
                <a:t>Pathologies de la réplication de l'ADN</a:t>
              </a:r>
            </a:p>
            <a:p>
              <a:endParaRPr lang="fr-FR" sz="800" dirty="0"/>
            </a:p>
            <a:p>
              <a:r>
                <a:rPr lang="fr-FR" sz="1100" dirty="0"/>
                <a:t>Jérôme Collignon</a:t>
              </a:r>
            </a:p>
            <a:p>
              <a:r>
                <a:rPr lang="fr-FR" sz="1100" b="1" dirty="0"/>
                <a:t>Spécification des destins cellulaires</a:t>
              </a:r>
            </a:p>
            <a:p>
              <a:endParaRPr lang="fr-FR" sz="800" b="1" dirty="0"/>
            </a:p>
            <a:p>
              <a:r>
                <a:rPr lang="fr-FR" sz="1100" dirty="0"/>
                <a:t>Paul Conduit</a:t>
              </a:r>
            </a:p>
            <a:p>
              <a:r>
                <a:rPr lang="fr-FR" sz="1100" b="1" dirty="0"/>
                <a:t>Régulation de la nucléation des microtubules </a:t>
              </a:r>
            </a:p>
            <a:p>
              <a:endParaRPr lang="fr-FR" sz="800" dirty="0"/>
            </a:p>
            <a:p>
              <a:r>
                <a:rPr lang="fr-FR" sz="1100" dirty="0"/>
                <a:t>Virginie Courtier</a:t>
              </a:r>
              <a:br>
                <a:rPr lang="fr-FR" sz="1100" dirty="0"/>
              </a:br>
              <a:r>
                <a:rPr lang="fr-FR" sz="1100" b="1" dirty="0"/>
                <a:t>Évolution et Génétique</a:t>
              </a:r>
            </a:p>
            <a:p>
              <a:endParaRPr lang="fr-FR" sz="800" b="1" dirty="0"/>
            </a:p>
            <a:p>
              <a:r>
                <a:rPr lang="fr-FR" sz="1100" dirty="0"/>
                <a:t>Valérie </a:t>
              </a:r>
              <a:r>
                <a:rPr lang="fr-FR" sz="1100" dirty="0" err="1"/>
                <a:t>Doye</a:t>
              </a:r>
              <a:endParaRPr lang="fr-FR" sz="1100" dirty="0"/>
            </a:p>
            <a:p>
              <a:r>
                <a:rPr lang="fr-FR" sz="1100" b="1" dirty="0"/>
                <a:t>Fonctions non-conventionnelles des pores nucléaires</a:t>
              </a:r>
            </a:p>
            <a:p>
              <a:endParaRPr lang="fr-FR" sz="800" dirty="0"/>
            </a:p>
            <a:p>
              <a:pPr marL="0" marR="0" lvl="0" indent="0" algn="l" defTabSz="6109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Julien Dumont</a:t>
              </a:r>
            </a:p>
            <a:p>
              <a:pPr marL="0" marR="0" lvl="0" indent="0" algn="l" defTabSz="6109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Division cellulaire et reproduction</a:t>
              </a:r>
            </a:p>
            <a:p>
              <a:endParaRPr lang="fr-FR" sz="400" dirty="0"/>
            </a:p>
            <a:p>
              <a:endParaRPr lang="fr-FR" sz="1100" dirty="0"/>
            </a:p>
            <a:p>
              <a:endParaRPr lang="fr-FR" sz="500" dirty="0"/>
            </a:p>
            <a:p>
              <a:endParaRPr lang="fr-FR" sz="500" dirty="0"/>
            </a:p>
            <a:p>
              <a:endParaRPr lang="fr-FR" sz="1100" dirty="0"/>
            </a:p>
            <a:p>
              <a:endParaRPr lang="fr-FR" sz="1100" dirty="0"/>
            </a:p>
            <a:p>
              <a:endParaRPr lang="fr-FR" sz="500" dirty="0"/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2864420" y="2296388"/>
              <a:ext cx="9584890" cy="36625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22191" tIns="61096" rIns="122191" bIns="61096" rtlCol="0">
              <a:spAutoFit/>
            </a:bodyPr>
            <a:lstStyle/>
            <a:p>
              <a:pPr algn="ctr"/>
              <a:r>
                <a:rPr lang="fr-FR" sz="1500" b="1" dirty="0">
                  <a:solidFill>
                    <a:schemeClr val="bg1"/>
                  </a:solidFill>
                  <a:latin typeface="Calibri"/>
                </a:rPr>
                <a:t>Equipes de recherche</a:t>
              </a:r>
            </a:p>
          </p:txBody>
        </p:sp>
      </p:grpSp>
      <p:sp>
        <p:nvSpPr>
          <p:cNvPr id="53" name="ZoneTexte 52"/>
          <p:cNvSpPr txBox="1"/>
          <p:nvPr/>
        </p:nvSpPr>
        <p:spPr>
          <a:xfrm>
            <a:off x="8525989" y="732139"/>
            <a:ext cx="2521151" cy="26401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lIns="48107" tIns="24053" rIns="48107" bIns="24053" rtlCol="0" anchor="ctr" anchorCtr="0">
            <a:spAutoFit/>
          </a:bodyPr>
          <a:lstStyle/>
          <a:p>
            <a:r>
              <a:rPr lang="fr-FR" sz="1400" dirty="0"/>
              <a:t>Directeur adjoint : Nicolas Minc 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701577" y="1975448"/>
            <a:ext cx="1789200" cy="3542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22191" tIns="61096" rIns="122191" bIns="61096" rtlCol="0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  <a:latin typeface="Calibri"/>
              </a:rPr>
              <a:t>Services supports</a:t>
            </a:r>
          </a:p>
        </p:txBody>
      </p:sp>
      <p:cxnSp>
        <p:nvCxnSpPr>
          <p:cNvPr id="45" name="Connecteur droit 44"/>
          <p:cNvCxnSpPr>
            <a:cxnSpLocks/>
          </p:cNvCxnSpPr>
          <p:nvPr/>
        </p:nvCxnSpPr>
        <p:spPr>
          <a:xfrm>
            <a:off x="475230" y="2166528"/>
            <a:ext cx="239410" cy="0"/>
          </a:xfrm>
          <a:prstGeom prst="line">
            <a:avLst/>
          </a:prstGeom>
          <a:ln w="952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>
            <a:cxnSpLocks/>
          </p:cNvCxnSpPr>
          <p:nvPr/>
        </p:nvCxnSpPr>
        <p:spPr>
          <a:xfrm>
            <a:off x="476438" y="7891807"/>
            <a:ext cx="230251" cy="0"/>
          </a:xfrm>
          <a:prstGeom prst="line">
            <a:avLst/>
          </a:prstGeom>
          <a:ln w="952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>
            <a:cxnSpLocks/>
          </p:cNvCxnSpPr>
          <p:nvPr/>
        </p:nvCxnSpPr>
        <p:spPr>
          <a:xfrm>
            <a:off x="476438" y="2921574"/>
            <a:ext cx="226347" cy="0"/>
          </a:xfrm>
          <a:prstGeom prst="line">
            <a:avLst/>
          </a:prstGeom>
          <a:ln w="952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>
            <a:cxnSpLocks/>
          </p:cNvCxnSpPr>
          <p:nvPr/>
        </p:nvCxnSpPr>
        <p:spPr>
          <a:xfrm flipV="1">
            <a:off x="475230" y="7061172"/>
            <a:ext cx="239410" cy="2487"/>
          </a:xfrm>
          <a:prstGeom prst="line">
            <a:avLst/>
          </a:prstGeom>
          <a:ln w="952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>
            <a:cxnSpLocks/>
            <a:endCxn id="38" idx="1"/>
          </p:cNvCxnSpPr>
          <p:nvPr/>
        </p:nvCxnSpPr>
        <p:spPr>
          <a:xfrm>
            <a:off x="488293" y="6138439"/>
            <a:ext cx="226347" cy="0"/>
          </a:xfrm>
          <a:prstGeom prst="line">
            <a:avLst/>
          </a:prstGeom>
          <a:ln w="952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>
            <a:cxnSpLocks/>
            <a:endCxn id="36" idx="1"/>
          </p:cNvCxnSpPr>
          <p:nvPr/>
        </p:nvCxnSpPr>
        <p:spPr>
          <a:xfrm flipV="1">
            <a:off x="475230" y="5398805"/>
            <a:ext cx="226347" cy="1"/>
          </a:xfrm>
          <a:prstGeom prst="line">
            <a:avLst/>
          </a:prstGeom>
          <a:ln w="952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>
            <a:cxnSpLocks/>
            <a:endCxn id="30" idx="1"/>
          </p:cNvCxnSpPr>
          <p:nvPr/>
        </p:nvCxnSpPr>
        <p:spPr>
          <a:xfrm>
            <a:off x="475230" y="3856442"/>
            <a:ext cx="226347" cy="0"/>
          </a:xfrm>
          <a:prstGeom prst="line">
            <a:avLst/>
          </a:prstGeom>
          <a:ln w="952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6623394" y="984724"/>
            <a:ext cx="0" cy="653369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necteur droit 66"/>
          <p:cNvCxnSpPr>
            <a:cxnSpLocks/>
          </p:cNvCxnSpPr>
          <p:nvPr/>
        </p:nvCxnSpPr>
        <p:spPr>
          <a:xfrm>
            <a:off x="7901303" y="984724"/>
            <a:ext cx="0" cy="293572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Connecteur droit 80"/>
          <p:cNvCxnSpPr>
            <a:cxnSpLocks/>
          </p:cNvCxnSpPr>
          <p:nvPr/>
        </p:nvCxnSpPr>
        <p:spPr>
          <a:xfrm flipV="1">
            <a:off x="4595555" y="861092"/>
            <a:ext cx="0" cy="300460"/>
          </a:xfrm>
          <a:prstGeom prst="line">
            <a:avLst/>
          </a:prstGeom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/>
          <p:cNvCxnSpPr>
            <a:cxnSpLocks/>
          </p:cNvCxnSpPr>
          <p:nvPr/>
        </p:nvCxnSpPr>
        <p:spPr>
          <a:xfrm>
            <a:off x="4428527" y="861092"/>
            <a:ext cx="338043" cy="0"/>
          </a:xfrm>
          <a:prstGeom prst="line">
            <a:avLst/>
          </a:prstGeom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/>
          <p:cNvCxnSpPr>
            <a:cxnSpLocks/>
          </p:cNvCxnSpPr>
          <p:nvPr/>
        </p:nvCxnSpPr>
        <p:spPr>
          <a:xfrm>
            <a:off x="8187946" y="872114"/>
            <a:ext cx="338043" cy="0"/>
          </a:xfrm>
          <a:prstGeom prst="line">
            <a:avLst/>
          </a:prstGeom>
          <a:ln w="95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ZoneTexte 78"/>
          <p:cNvSpPr txBox="1"/>
          <p:nvPr/>
        </p:nvSpPr>
        <p:spPr>
          <a:xfrm>
            <a:off x="2873288" y="6883675"/>
            <a:ext cx="4445189" cy="354218"/>
          </a:xfrm>
          <a:prstGeom prst="rect">
            <a:avLst/>
          </a:prstGeom>
          <a:solidFill>
            <a:srgbClr val="7F7F7F"/>
          </a:solidFill>
          <a:ln w="1270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122191" tIns="61096" rIns="122191" bIns="61096" rtlCol="0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  <a:latin typeface="Calibri"/>
              </a:rPr>
              <a:t>Plateformes technologiques                  </a:t>
            </a:r>
          </a:p>
        </p:txBody>
      </p:sp>
      <p:sp>
        <p:nvSpPr>
          <p:cNvPr id="82" name="ZoneTexte 81"/>
          <p:cNvSpPr txBox="1"/>
          <p:nvPr/>
        </p:nvSpPr>
        <p:spPr>
          <a:xfrm>
            <a:off x="5171100" y="7229866"/>
            <a:ext cx="2143852" cy="225646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>
            <a:noAutofit/>
          </a:bodyPr>
          <a:lstStyle/>
          <a:p>
            <a:r>
              <a:rPr lang="fr-FR" sz="1200" b="1" dirty="0" err="1"/>
              <a:t>ProtéoSeine</a:t>
            </a:r>
            <a:endParaRPr lang="fr-FR" sz="1200" b="1" dirty="0"/>
          </a:p>
          <a:p>
            <a:r>
              <a:rPr lang="fr-FR" sz="1100" u="sng" dirty="0"/>
              <a:t>Coordinateur et Responsable :</a:t>
            </a:r>
          </a:p>
          <a:p>
            <a:endParaRPr lang="fr-FR" sz="400" u="sng" dirty="0"/>
          </a:p>
          <a:p>
            <a:r>
              <a:rPr lang="fr-FR" sz="1100" dirty="0"/>
              <a:t> Guillaume </a:t>
            </a:r>
            <a:r>
              <a:rPr lang="fr-FR" sz="1100" dirty="0" err="1"/>
              <a:t>Chevreux</a:t>
            </a:r>
            <a:endParaRPr lang="fr-FR" sz="1100" dirty="0"/>
          </a:p>
          <a:p>
            <a:endParaRPr lang="fr-FR" sz="1100" dirty="0"/>
          </a:p>
          <a:p>
            <a:endParaRPr lang="fr-FR" sz="1200" b="1" dirty="0"/>
          </a:p>
          <a:p>
            <a:endParaRPr lang="fr-FR" sz="1200" b="1" dirty="0"/>
          </a:p>
          <a:p>
            <a:r>
              <a:rPr lang="fr-FR" sz="1200" b="1" dirty="0"/>
              <a:t>Animalerie Buffon</a:t>
            </a:r>
          </a:p>
          <a:p>
            <a:r>
              <a:rPr lang="fr-FR" sz="1100" u="sng" dirty="0"/>
              <a:t>Coordinateur :</a:t>
            </a:r>
            <a:r>
              <a:rPr lang="fr-FR" sz="1100" dirty="0"/>
              <a:t> Jérôme Collignon</a:t>
            </a:r>
          </a:p>
          <a:p>
            <a:br>
              <a:rPr lang="fr-FR" sz="1100" dirty="0"/>
            </a:br>
            <a:r>
              <a:rPr lang="fr-FR" sz="1100" u="sng" dirty="0"/>
              <a:t>Responsable :</a:t>
            </a:r>
            <a:r>
              <a:rPr lang="fr-FR" sz="1100" dirty="0"/>
              <a:t> Isabelle Le </a:t>
            </a:r>
            <a:r>
              <a:rPr lang="fr-FR" sz="1100" dirty="0" err="1"/>
              <a:t>Parco</a:t>
            </a:r>
            <a:endParaRPr lang="fr-FR" sz="1100" dirty="0"/>
          </a:p>
          <a:p>
            <a:endParaRPr lang="fr-FR" sz="1100" dirty="0"/>
          </a:p>
          <a:p>
            <a:endParaRPr lang="fr-FR" sz="1100" dirty="0"/>
          </a:p>
        </p:txBody>
      </p:sp>
      <p:sp>
        <p:nvSpPr>
          <p:cNvPr id="84" name="ZoneTexte 83"/>
          <p:cNvSpPr txBox="1"/>
          <p:nvPr/>
        </p:nvSpPr>
        <p:spPr>
          <a:xfrm>
            <a:off x="2885682" y="7244325"/>
            <a:ext cx="2285417" cy="224200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0" bIns="61096" rtlCol="0">
            <a:noAutofit/>
          </a:bodyPr>
          <a:lstStyle/>
          <a:p>
            <a:r>
              <a:rPr lang="fr-FR" sz="1200" b="1" dirty="0"/>
              <a:t>ImagoSeine</a:t>
            </a:r>
            <a:br>
              <a:rPr lang="fr-FR" sz="1200" dirty="0"/>
            </a:br>
            <a:r>
              <a:rPr lang="fr-FR" sz="1100" u="sng" dirty="0"/>
              <a:t>Coordinateurs :</a:t>
            </a:r>
            <a:r>
              <a:rPr lang="fr-FR" sz="1100" dirty="0"/>
              <a:t> René-Marc Mège,  </a:t>
            </a:r>
          </a:p>
          <a:p>
            <a:r>
              <a:rPr lang="fr-FR" sz="1100" dirty="0"/>
              <a:t>                            Jean-Marc Verbavatz</a:t>
            </a:r>
            <a:br>
              <a:rPr lang="fr-FR" sz="1200" dirty="0"/>
            </a:br>
            <a:endParaRPr lang="fr-FR" sz="1200" dirty="0"/>
          </a:p>
          <a:p>
            <a:r>
              <a:rPr lang="fr-FR" sz="1100" b="1" dirty="0" err="1"/>
              <a:t>Cytométrie</a:t>
            </a:r>
            <a:r>
              <a:rPr lang="fr-FR" sz="1100" b="1" dirty="0"/>
              <a:t> en flux</a:t>
            </a:r>
          </a:p>
          <a:p>
            <a:r>
              <a:rPr lang="fr-FR" sz="1100" u="sng" dirty="0"/>
              <a:t>Responsable :</a:t>
            </a:r>
            <a:r>
              <a:rPr lang="fr-FR" sz="1100" dirty="0"/>
              <a:t> Nicolas Valentin</a:t>
            </a:r>
          </a:p>
          <a:p>
            <a:endParaRPr lang="fr-FR" sz="800" b="1" dirty="0"/>
          </a:p>
          <a:p>
            <a:r>
              <a:rPr lang="fr-FR" sz="1100" b="1" dirty="0"/>
              <a:t>Microscopie électronique</a:t>
            </a:r>
          </a:p>
          <a:p>
            <a:r>
              <a:rPr lang="fr-FR" sz="1100" u="sng" dirty="0"/>
              <a:t>Responsable :</a:t>
            </a:r>
            <a:r>
              <a:rPr lang="fr-FR" sz="1100" dirty="0"/>
              <a:t>  Jean-Marc Verbavatz</a:t>
            </a:r>
          </a:p>
          <a:p>
            <a:endParaRPr lang="fr-FR" sz="800" b="1" dirty="0"/>
          </a:p>
          <a:p>
            <a:r>
              <a:rPr lang="fr-FR" sz="1100" b="1" dirty="0"/>
              <a:t>Microscopie photonique</a:t>
            </a:r>
          </a:p>
          <a:p>
            <a:r>
              <a:rPr lang="fr-FR" sz="1100" u="sng" dirty="0"/>
              <a:t>Responsable :</a:t>
            </a:r>
            <a:r>
              <a:rPr lang="fr-FR" sz="1100" dirty="0"/>
              <a:t>  Xavier Baudin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7326019" y="7227237"/>
            <a:ext cx="2420850" cy="136789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 anchor="t">
            <a:noAutofit/>
          </a:bodyPr>
          <a:lstStyle/>
          <a:p>
            <a:r>
              <a:rPr lang="fr-FR" sz="1200" b="1" dirty="0"/>
              <a:t>Génomique-Transcriptomique</a:t>
            </a:r>
          </a:p>
          <a:p>
            <a:r>
              <a:rPr lang="fr-FR" sz="1100" u="sng" dirty="0"/>
              <a:t>Coordinateurs :</a:t>
            </a:r>
            <a:r>
              <a:rPr lang="fr-FR" sz="1100" dirty="0"/>
              <a:t> Benoit </a:t>
            </a:r>
            <a:r>
              <a:rPr lang="fr-FR" sz="1100" dirty="0" err="1"/>
              <a:t>Palancade</a:t>
            </a:r>
            <a:endParaRPr lang="fr-FR" sz="1100" dirty="0"/>
          </a:p>
          <a:p>
            <a:r>
              <a:rPr lang="fr-FR" sz="1100" u="sng" dirty="0"/>
              <a:t>Responsable :</a:t>
            </a:r>
            <a:r>
              <a:rPr lang="fr-FR" sz="1100" dirty="0"/>
              <a:t>    Caroline </a:t>
            </a:r>
            <a:r>
              <a:rPr lang="fr-FR" sz="1100" dirty="0" err="1"/>
              <a:t>Doncarli</a:t>
            </a:r>
            <a:endParaRPr lang="fr-FR" sz="1100" dirty="0"/>
          </a:p>
          <a:p>
            <a:endParaRPr lang="fr-FR" sz="1000" b="1" dirty="0"/>
          </a:p>
          <a:p>
            <a:endParaRPr lang="fr-FR" sz="1000" b="1" dirty="0"/>
          </a:p>
          <a:p>
            <a:r>
              <a:rPr lang="fr-FR" sz="1200" b="1" dirty="0"/>
              <a:t>Paléogénomique</a:t>
            </a:r>
          </a:p>
          <a:p>
            <a:r>
              <a:rPr lang="fr-FR" sz="1100" u="sng" dirty="0"/>
              <a:t>Responsable :</a:t>
            </a:r>
            <a:r>
              <a:rPr lang="fr-FR" sz="1100" dirty="0"/>
              <a:t> Eva-Maria </a:t>
            </a:r>
            <a:r>
              <a:rPr lang="fr-FR" sz="1100" dirty="0" err="1"/>
              <a:t>Geigl</a:t>
            </a:r>
            <a:endParaRPr lang="fr-FR" sz="1100" dirty="0"/>
          </a:p>
          <a:p>
            <a:endParaRPr lang="fr-FR" sz="1200" b="1" dirty="0"/>
          </a:p>
          <a:p>
            <a:endParaRPr lang="fr-FR" sz="1300" dirty="0"/>
          </a:p>
        </p:txBody>
      </p:sp>
      <p:cxnSp>
        <p:nvCxnSpPr>
          <p:cNvPr id="95" name="Connecteur droit 94"/>
          <p:cNvCxnSpPr>
            <a:cxnSpLocks/>
          </p:cNvCxnSpPr>
          <p:nvPr/>
        </p:nvCxnSpPr>
        <p:spPr>
          <a:xfrm>
            <a:off x="5171099" y="8258171"/>
            <a:ext cx="2154919" cy="1500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Connecteur droit 97"/>
          <p:cNvCxnSpPr>
            <a:cxnSpLocks/>
          </p:cNvCxnSpPr>
          <p:nvPr/>
        </p:nvCxnSpPr>
        <p:spPr>
          <a:xfrm>
            <a:off x="7314952" y="8061933"/>
            <a:ext cx="242458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3" y="58490"/>
            <a:ext cx="1267468" cy="1080000"/>
          </a:xfrm>
          <a:prstGeom prst="rect">
            <a:avLst/>
          </a:prstGeom>
        </p:spPr>
      </p:pic>
      <p:cxnSp>
        <p:nvCxnSpPr>
          <p:cNvPr id="57" name="Connecteur droit 56"/>
          <p:cNvCxnSpPr>
            <a:cxnSpLocks/>
            <a:endCxn id="18" idx="1"/>
          </p:cNvCxnSpPr>
          <p:nvPr/>
        </p:nvCxnSpPr>
        <p:spPr>
          <a:xfrm>
            <a:off x="7901303" y="1278296"/>
            <a:ext cx="624686" cy="1"/>
          </a:xfrm>
          <a:prstGeom prst="line">
            <a:avLst/>
          </a:prstGeom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AE8BEB2F-CC9A-414E-B941-4DE65245BB1C}"/>
              </a:ext>
            </a:extLst>
          </p:cNvPr>
          <p:cNvCxnSpPr>
            <a:cxnSpLocks/>
          </p:cNvCxnSpPr>
          <p:nvPr/>
        </p:nvCxnSpPr>
        <p:spPr>
          <a:xfrm>
            <a:off x="475230" y="2166528"/>
            <a:ext cx="0" cy="57297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1502339" y="673557"/>
            <a:ext cx="2926187" cy="26401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lIns="48107" tIns="24053" rIns="48107" bIns="24053" rtlCol="0" anchor="ctr" anchorCtr="0">
            <a:no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Secrétaire général : </a:t>
            </a:r>
            <a:r>
              <a:rPr lang="fr-FR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Zoubeir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Zadvat</a:t>
            </a: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3AE8843-D18A-4B13-B9CA-6DF2EC3BE6B3}"/>
              </a:ext>
            </a:extLst>
          </p:cNvPr>
          <p:cNvSpPr txBox="1"/>
          <p:nvPr/>
        </p:nvSpPr>
        <p:spPr>
          <a:xfrm>
            <a:off x="702785" y="4393112"/>
            <a:ext cx="1789200" cy="547508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pPr algn="ctr"/>
            <a:r>
              <a:rPr lang="fr-FR" sz="1200" b="1" dirty="0"/>
              <a:t>Communication</a:t>
            </a:r>
          </a:p>
          <a:p>
            <a:pPr algn="ctr"/>
            <a:r>
              <a:rPr lang="fr-FR" sz="1100" u="sng" dirty="0"/>
              <a:t>Responsable :</a:t>
            </a:r>
          </a:p>
          <a:p>
            <a:pPr algn="ctr"/>
            <a:r>
              <a:rPr lang="fr-FR" sz="1100" dirty="0"/>
              <a:t>Charlotte Brancaz</a:t>
            </a:r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F5C41C93-954A-489A-98FF-00239AED1D89}"/>
              </a:ext>
            </a:extLst>
          </p:cNvPr>
          <p:cNvCxnSpPr>
            <a:cxnSpLocks/>
          </p:cNvCxnSpPr>
          <p:nvPr/>
        </p:nvCxnSpPr>
        <p:spPr>
          <a:xfrm>
            <a:off x="487624" y="4708568"/>
            <a:ext cx="226347" cy="0"/>
          </a:xfrm>
          <a:prstGeom prst="line">
            <a:avLst/>
          </a:prstGeom>
          <a:ln w="952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8DA553B8-8A40-4C9F-9140-3F125392147A}"/>
              </a:ext>
            </a:extLst>
          </p:cNvPr>
          <p:cNvSpPr txBox="1"/>
          <p:nvPr/>
        </p:nvSpPr>
        <p:spPr>
          <a:xfrm>
            <a:off x="9757936" y="7232345"/>
            <a:ext cx="2691374" cy="2236899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0" bIns="61096" rtlCol="0">
            <a:noAutofit/>
          </a:bodyPr>
          <a:lstStyle/>
          <a:p>
            <a:r>
              <a:rPr lang="fr-FR" sz="1100" b="1" dirty="0" err="1"/>
              <a:t>EnSCORE</a:t>
            </a:r>
            <a:r>
              <a:rPr lang="fr-FR" sz="1100" b="1" dirty="0"/>
              <a:t> </a:t>
            </a:r>
            <a:r>
              <a:rPr lang="fr-FR" sz="1100" dirty="0"/>
              <a:t>(</a:t>
            </a:r>
            <a:r>
              <a:rPr lang="fr-FR" sz="1100" dirty="0" err="1"/>
              <a:t>iPSCs</a:t>
            </a:r>
            <a:r>
              <a:rPr lang="fr-FR" sz="1100" dirty="0"/>
              <a:t> et organoïdes neuronaux)</a:t>
            </a:r>
          </a:p>
          <a:p>
            <a:endParaRPr lang="fr-FR" sz="400" dirty="0"/>
          </a:p>
          <a:p>
            <a:r>
              <a:rPr lang="fr-FR" sz="1100" u="sng" dirty="0"/>
              <a:t>Coordinatrices :</a:t>
            </a:r>
            <a:r>
              <a:rPr lang="fr-FR" sz="1100" dirty="0"/>
              <a:t> Valérie </a:t>
            </a:r>
            <a:r>
              <a:rPr lang="fr-FR" sz="1100" dirty="0" err="1"/>
              <a:t>Mezger</a:t>
            </a:r>
            <a:r>
              <a:rPr lang="fr-FR" sz="1100" dirty="0"/>
              <a:t> (EDC)</a:t>
            </a:r>
          </a:p>
          <a:p>
            <a:r>
              <a:rPr lang="fr-FR" sz="1100" dirty="0"/>
              <a:t>Valérie Doye  et Vanessa Ribes (IJM) </a:t>
            </a:r>
          </a:p>
          <a:p>
            <a:endParaRPr lang="fr-FR" sz="600" dirty="0"/>
          </a:p>
          <a:p>
            <a:r>
              <a:rPr lang="fr-FR" sz="1100" u="sng" dirty="0"/>
              <a:t>Responsable :</a:t>
            </a:r>
            <a:r>
              <a:rPr lang="fr-FR" sz="1100" dirty="0"/>
              <a:t> Sandrine </a:t>
            </a:r>
            <a:r>
              <a:rPr lang="fr-FR" sz="1100" dirty="0" err="1"/>
              <a:t>Adiba</a:t>
            </a:r>
            <a:endParaRPr lang="fr-FR" sz="1100" dirty="0"/>
          </a:p>
          <a:p>
            <a:endParaRPr lang="fr-FR" sz="1100" b="1" dirty="0"/>
          </a:p>
          <a:p>
            <a:endParaRPr lang="fr-FR" sz="1200" b="1" dirty="0"/>
          </a:p>
          <a:p>
            <a:endParaRPr lang="fr-FR" sz="1200" b="1" dirty="0"/>
          </a:p>
          <a:p>
            <a:r>
              <a:rPr lang="fr-FR" sz="1200" b="1" dirty="0" err="1"/>
              <a:t>Decoders</a:t>
            </a:r>
            <a:r>
              <a:rPr lang="fr-FR" sz="1200" b="1" dirty="0"/>
              <a:t> </a:t>
            </a:r>
          </a:p>
          <a:p>
            <a:pPr>
              <a:spcAft>
                <a:spcPts val="600"/>
              </a:spcAft>
            </a:pPr>
            <a:r>
              <a:rPr lang="fr-FR" sz="1100" u="sng" dirty="0"/>
              <a:t>Coordinateur :</a:t>
            </a:r>
            <a:r>
              <a:rPr lang="fr-FR" sz="1100" dirty="0"/>
              <a:t> Benoit </a:t>
            </a:r>
            <a:r>
              <a:rPr lang="fr-FR" sz="1100" dirty="0" err="1"/>
              <a:t>Palancade</a:t>
            </a:r>
            <a:r>
              <a:rPr lang="fr-FR" sz="1100" dirty="0"/>
              <a:t> (IJM)</a:t>
            </a:r>
          </a:p>
          <a:p>
            <a:endParaRPr lang="fr-FR" sz="11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7CBFA8ED-883A-4F62-A3C6-15C43B9D7965}"/>
              </a:ext>
            </a:extLst>
          </p:cNvPr>
          <p:cNvSpPr txBox="1"/>
          <p:nvPr/>
        </p:nvSpPr>
        <p:spPr>
          <a:xfrm>
            <a:off x="9752458" y="6890604"/>
            <a:ext cx="2699924" cy="354218"/>
          </a:xfrm>
          <a:prstGeom prst="rect">
            <a:avLst/>
          </a:prstGeom>
          <a:solidFill>
            <a:srgbClr val="7F7F7F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  <a:latin typeface="Calibri"/>
              </a:rPr>
              <a:t>Plateformes avec EDC</a:t>
            </a: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255FD44A-6204-4C69-8F16-EA5E9D44B99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040" y="8644154"/>
            <a:ext cx="934863" cy="8939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7493FA74-EA30-49B0-9AB9-73C75D06B28D}"/>
              </a:ext>
            </a:extLst>
          </p:cNvPr>
          <p:cNvCxnSpPr>
            <a:cxnSpLocks/>
          </p:cNvCxnSpPr>
          <p:nvPr/>
        </p:nvCxnSpPr>
        <p:spPr>
          <a:xfrm>
            <a:off x="9752458" y="8501782"/>
            <a:ext cx="269126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8" name="Image 67" descr="C:\Users\Geraldine\AppData\Local\Packages\Microsoft.Windows.Photos_8wekyb3d8bbwe\TempState\ShareServiceTempFolder\LOGO CNRS_BLEU (002).jpeg">
            <a:extLst>
              <a:ext uri="{FF2B5EF4-FFF2-40B4-BE49-F238E27FC236}">
                <a16:creationId xmlns:a16="http://schemas.microsoft.com/office/drawing/2014/main" id="{075B3C00-FD14-44C2-96C4-397328551B4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90" y="8701472"/>
            <a:ext cx="788537" cy="75262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ZoneTexte 60">
            <a:extLst>
              <a:ext uri="{FF2B5EF4-FFF2-40B4-BE49-F238E27FC236}">
                <a16:creationId xmlns:a16="http://schemas.microsoft.com/office/drawing/2014/main" id="{917FCAF0-04AC-46F6-8970-9951B41770E5}"/>
              </a:ext>
            </a:extLst>
          </p:cNvPr>
          <p:cNvSpPr txBox="1"/>
          <p:nvPr/>
        </p:nvSpPr>
        <p:spPr>
          <a:xfrm>
            <a:off x="7314951" y="8600533"/>
            <a:ext cx="2439913" cy="885797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>
            <a:noAutofit/>
          </a:bodyPr>
          <a:lstStyle/>
          <a:p>
            <a:r>
              <a:rPr lang="fr-FR" sz="1200" b="1" dirty="0"/>
              <a:t>Purification des protéines</a:t>
            </a:r>
          </a:p>
          <a:p>
            <a:r>
              <a:rPr lang="fr-FR" sz="1100" u="sng" dirty="0"/>
              <a:t>Coordinateurs</a:t>
            </a:r>
            <a:r>
              <a:rPr lang="fr-FR" sz="1100" dirty="0"/>
              <a:t> : Paul Conduit</a:t>
            </a:r>
          </a:p>
          <a:p>
            <a:r>
              <a:rPr lang="fr-FR" sz="1100" u="sng" dirty="0"/>
              <a:t>Responsable :</a:t>
            </a:r>
            <a:r>
              <a:rPr lang="fr-FR" sz="1100" dirty="0"/>
              <a:t>    Léa </a:t>
            </a:r>
            <a:r>
              <a:rPr lang="fr-FR" sz="1100" dirty="0" err="1"/>
              <a:t>Mammri</a:t>
            </a:r>
            <a:r>
              <a:rPr lang="fr-FR" sz="1100" dirty="0"/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D3438F8-90C3-C6E0-A248-14FA4023DF36}"/>
              </a:ext>
            </a:extLst>
          </p:cNvPr>
          <p:cNvSpPr txBox="1"/>
          <p:nvPr/>
        </p:nvSpPr>
        <p:spPr>
          <a:xfrm>
            <a:off x="7314951" y="6883600"/>
            <a:ext cx="2436983" cy="360109"/>
          </a:xfrm>
          <a:prstGeom prst="rect">
            <a:avLst/>
          </a:prstGeom>
          <a:solidFill>
            <a:srgbClr val="7F7F7F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  <a:latin typeface="Calibri"/>
              </a:rPr>
              <a:t>Plateaux techniques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5F02D90-F460-4F19-B040-AF96F80E6B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24278" y="6368913"/>
            <a:ext cx="487980" cy="273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7C0B8A6D-F6E0-D19C-ED9F-546218A18839}"/>
              </a:ext>
            </a:extLst>
          </p:cNvPr>
          <p:cNvSpPr txBox="1"/>
          <p:nvPr/>
        </p:nvSpPr>
        <p:spPr>
          <a:xfrm>
            <a:off x="6935591" y="6798429"/>
            <a:ext cx="2690447" cy="956390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>
            <a:noAutofit/>
          </a:bodyPr>
          <a:lstStyle/>
          <a:p>
            <a:endParaRPr lang="fr-FR" sz="1200" b="1" dirty="0"/>
          </a:p>
          <a:p>
            <a:r>
              <a:rPr lang="fr-FR" sz="1100" dirty="0"/>
              <a:t>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533717" y="97607"/>
            <a:ext cx="5855405" cy="615828"/>
          </a:xfrm>
          <a:prstGeom prst="rect">
            <a:avLst/>
          </a:prstGeom>
          <a:noFill/>
        </p:spPr>
        <p:txBody>
          <a:bodyPr wrap="square" lIns="122191" tIns="61096" rIns="122191" bIns="61096" rtlCol="0">
            <a:spAutoFit/>
          </a:bodyPr>
          <a:lstStyle/>
          <a:p>
            <a:pPr algn="ctr"/>
            <a:r>
              <a:rPr lang="fr-FR" sz="3200" b="1" spc="-200" dirty="0">
                <a:solidFill>
                  <a:srgbClr val="E6301A"/>
                </a:solidFill>
              </a:rPr>
              <a:t>I n s t i t u t  J a c q u e s  M o n o d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17974" y="9128932"/>
            <a:ext cx="1802097" cy="277274"/>
          </a:xfrm>
          <a:prstGeom prst="rect">
            <a:avLst/>
          </a:prstGeom>
          <a:noFill/>
        </p:spPr>
        <p:txBody>
          <a:bodyPr wrap="square" lIns="122191" tIns="61096" rIns="122191" bIns="61096" rtlCol="0">
            <a:spAutoFit/>
          </a:bodyPr>
          <a:lstStyle/>
          <a:p>
            <a:r>
              <a:rPr lang="fr-FR" sz="1000" dirty="0">
                <a:solidFill>
                  <a:schemeClr val="bg1">
                    <a:lumMod val="50000"/>
                  </a:schemeClr>
                </a:solidFill>
              </a:rPr>
              <a:t>Mis à jour </a:t>
            </a:r>
            <a:r>
              <a:rPr lang="fr-FR" sz="1000">
                <a:solidFill>
                  <a:schemeClr val="bg1">
                    <a:lumMod val="50000"/>
                  </a:schemeClr>
                </a:solidFill>
              </a:rPr>
              <a:t>: février </a:t>
            </a:r>
            <a:r>
              <a:rPr lang="fr-FR" sz="1000" dirty="0">
                <a:solidFill>
                  <a:schemeClr val="bg1">
                    <a:lumMod val="50000"/>
                  </a:schemeClr>
                </a:solidFill>
              </a:rPr>
              <a:t>2026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3874168" y="2715711"/>
            <a:ext cx="2280447" cy="1101506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r>
              <a:rPr lang="fr-FR" sz="1400" b="1" dirty="0"/>
              <a:t>Ressources humaines</a:t>
            </a:r>
          </a:p>
          <a:p>
            <a:endParaRPr lang="fr-FR" sz="400" b="1" dirty="0"/>
          </a:p>
          <a:p>
            <a:r>
              <a:rPr lang="fr-FR" sz="1200" u="sng" dirty="0"/>
              <a:t>Responsable :</a:t>
            </a:r>
            <a:r>
              <a:rPr lang="fr-FR" sz="1200" dirty="0"/>
              <a:t> Lydia Balmy</a:t>
            </a:r>
          </a:p>
          <a:p>
            <a:endParaRPr lang="fr-FR" sz="400" dirty="0"/>
          </a:p>
          <a:p>
            <a:endParaRPr lang="fr-FR" sz="1200" dirty="0"/>
          </a:p>
          <a:p>
            <a:r>
              <a:rPr lang="fr-FR" sz="1200" dirty="0"/>
              <a:t>Claire </a:t>
            </a:r>
            <a:r>
              <a:rPr lang="fr-FR" sz="1200" dirty="0" err="1"/>
              <a:t>Lavollay</a:t>
            </a:r>
            <a:r>
              <a:rPr lang="fr-FR" sz="1200" dirty="0"/>
              <a:t> (70 %)</a:t>
            </a:r>
          </a:p>
          <a:p>
            <a:endParaRPr lang="fr-FR" sz="1200" dirty="0"/>
          </a:p>
        </p:txBody>
      </p:sp>
      <p:sp>
        <p:nvSpPr>
          <p:cNvPr id="31" name="ZoneTexte 30"/>
          <p:cNvSpPr txBox="1"/>
          <p:nvPr/>
        </p:nvSpPr>
        <p:spPr>
          <a:xfrm>
            <a:off x="1202722" y="2724222"/>
            <a:ext cx="2577426" cy="2378779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r>
              <a:rPr lang="fr-FR" sz="1400" b="1" dirty="0"/>
              <a:t>Gestion &amp; Finance</a:t>
            </a:r>
          </a:p>
          <a:p>
            <a:endParaRPr lang="fr-FR" sz="400" b="1" dirty="0"/>
          </a:p>
          <a:p>
            <a:r>
              <a:rPr lang="fr-FR" sz="1200" u="sng" dirty="0"/>
              <a:t>Responsable :</a:t>
            </a:r>
            <a:r>
              <a:rPr lang="fr-FR" sz="1200" dirty="0"/>
              <a:t> Gaëlle </a:t>
            </a:r>
            <a:r>
              <a:rPr lang="fr-FR" sz="1200" dirty="0" err="1"/>
              <a:t>Callouard</a:t>
            </a:r>
            <a:endParaRPr lang="fr-FR" sz="1200" dirty="0"/>
          </a:p>
          <a:p>
            <a:endParaRPr lang="fr-FR" sz="400" u="sng" dirty="0"/>
          </a:p>
          <a:p>
            <a:r>
              <a:rPr lang="fr-FR" sz="1200" u="sng" dirty="0"/>
              <a:t>Adjointe :</a:t>
            </a:r>
            <a:r>
              <a:rPr lang="fr-FR" sz="1200" dirty="0"/>
              <a:t> Marie-Hélène Catala</a:t>
            </a:r>
          </a:p>
          <a:p>
            <a:r>
              <a:rPr lang="fr-FR" sz="1200" dirty="0"/>
              <a:t> </a:t>
            </a:r>
          </a:p>
          <a:p>
            <a:r>
              <a:rPr lang="fr-FR" sz="1200" dirty="0"/>
              <a:t>Nathalie Alvarez </a:t>
            </a:r>
          </a:p>
          <a:p>
            <a:r>
              <a:rPr lang="fr-FR" sz="1200" dirty="0"/>
              <a:t>Eva Drabik-Blervaque</a:t>
            </a:r>
          </a:p>
          <a:p>
            <a:r>
              <a:rPr lang="fr-FR" sz="1200" dirty="0"/>
              <a:t>Catherine Gaucher</a:t>
            </a:r>
          </a:p>
          <a:p>
            <a:r>
              <a:rPr lang="fr-FR" sz="1200" dirty="0"/>
              <a:t>Claire </a:t>
            </a:r>
            <a:r>
              <a:rPr lang="fr-FR" sz="1200" dirty="0" err="1"/>
              <a:t>Lavollay</a:t>
            </a:r>
            <a:r>
              <a:rPr lang="fr-FR" sz="1200" dirty="0"/>
              <a:t> (30 %)</a:t>
            </a:r>
          </a:p>
          <a:p>
            <a:r>
              <a:rPr lang="fr-FR" sz="1200" dirty="0"/>
              <a:t>Martine Malet </a:t>
            </a:r>
          </a:p>
          <a:p>
            <a:r>
              <a:rPr lang="fr-FR" sz="1200" dirty="0"/>
              <a:t>Emilie </a:t>
            </a:r>
            <a:r>
              <a:rPr lang="fr-FR" sz="1200" dirty="0" err="1"/>
              <a:t>Perchulin</a:t>
            </a:r>
            <a:r>
              <a:rPr lang="fr-FR" sz="1200" dirty="0"/>
              <a:t> </a:t>
            </a:r>
            <a:endParaRPr lang="fr-FR" sz="1200" i="1" dirty="0"/>
          </a:p>
          <a:p>
            <a:r>
              <a:rPr lang="fr-FR" sz="1200" dirty="0"/>
              <a:t>Naoual </a:t>
            </a:r>
            <a:r>
              <a:rPr lang="fr-FR" sz="1200" dirty="0" err="1"/>
              <a:t>Rakib</a:t>
            </a:r>
            <a:endParaRPr lang="fr-FR" sz="1200" dirty="0"/>
          </a:p>
          <a:p>
            <a:endParaRPr lang="fr-FR" sz="1100" dirty="0"/>
          </a:p>
        </p:txBody>
      </p:sp>
      <p:sp>
        <p:nvSpPr>
          <p:cNvPr id="36" name="ZoneTexte 35"/>
          <p:cNvSpPr txBox="1"/>
          <p:nvPr/>
        </p:nvSpPr>
        <p:spPr>
          <a:xfrm>
            <a:off x="3874167" y="3970717"/>
            <a:ext cx="2280447" cy="1132284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endParaRPr lang="fr-FR" sz="400" b="1" dirty="0"/>
          </a:p>
          <a:p>
            <a:r>
              <a:rPr lang="fr-FR" sz="1400" b="1" dirty="0"/>
              <a:t>Communication</a:t>
            </a:r>
          </a:p>
          <a:p>
            <a:endParaRPr lang="fr-FR" sz="400" b="1" dirty="0"/>
          </a:p>
          <a:p>
            <a:r>
              <a:rPr lang="fr-FR" sz="1200" u="sng" dirty="0"/>
              <a:t>Responsable :</a:t>
            </a:r>
            <a:r>
              <a:rPr lang="fr-FR" sz="1200" dirty="0"/>
              <a:t> Charlotte </a:t>
            </a:r>
            <a:r>
              <a:rPr lang="fr-FR" sz="1200" dirty="0" err="1"/>
              <a:t>Brancaz</a:t>
            </a:r>
            <a:r>
              <a:rPr lang="fr-FR" sz="1200" dirty="0"/>
              <a:t> </a:t>
            </a:r>
          </a:p>
          <a:p>
            <a:endParaRPr lang="fr-FR" sz="1200" dirty="0"/>
          </a:p>
          <a:p>
            <a:r>
              <a:rPr lang="fr-FR" sz="1200" dirty="0"/>
              <a:t>		           </a:t>
            </a:r>
            <a:endParaRPr lang="fr-FR" sz="1200" i="1" dirty="0"/>
          </a:p>
          <a:p>
            <a:endParaRPr lang="fr-FR" sz="1400" dirty="0"/>
          </a:p>
        </p:txBody>
      </p:sp>
      <p:sp>
        <p:nvSpPr>
          <p:cNvPr id="38" name="ZoneTexte 37"/>
          <p:cNvSpPr txBox="1"/>
          <p:nvPr/>
        </p:nvSpPr>
        <p:spPr>
          <a:xfrm>
            <a:off x="6243070" y="4001495"/>
            <a:ext cx="2443725" cy="1101506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endParaRPr lang="fr-FR" sz="400" b="1" dirty="0"/>
          </a:p>
          <a:p>
            <a:r>
              <a:rPr lang="fr-FR" sz="1400" b="1" dirty="0"/>
              <a:t>Service technique</a:t>
            </a:r>
          </a:p>
          <a:p>
            <a:endParaRPr lang="fr-FR" sz="400" b="1" dirty="0"/>
          </a:p>
          <a:p>
            <a:r>
              <a:rPr lang="fr-FR" sz="1200" u="sng" dirty="0"/>
              <a:t>Responsable :</a:t>
            </a:r>
            <a:r>
              <a:rPr lang="fr-FR" sz="1200" dirty="0"/>
              <a:t> Laurent </a:t>
            </a:r>
            <a:r>
              <a:rPr lang="fr-FR" sz="1200" dirty="0" err="1"/>
              <a:t>Gaichet</a:t>
            </a:r>
            <a:endParaRPr lang="fr-FR" sz="1200" dirty="0"/>
          </a:p>
          <a:p>
            <a:r>
              <a:rPr lang="fr-FR" sz="1200" dirty="0"/>
              <a:t> </a:t>
            </a:r>
          </a:p>
          <a:p>
            <a:r>
              <a:rPr lang="fr-FR" sz="1200" dirty="0"/>
              <a:t>Guillaume Lemoine </a:t>
            </a:r>
          </a:p>
          <a:p>
            <a:endParaRPr lang="fr-FR" sz="1200" dirty="0"/>
          </a:p>
        </p:txBody>
      </p:sp>
      <p:sp>
        <p:nvSpPr>
          <p:cNvPr id="39" name="ZoneTexte 38"/>
          <p:cNvSpPr txBox="1"/>
          <p:nvPr/>
        </p:nvSpPr>
        <p:spPr>
          <a:xfrm>
            <a:off x="8775253" y="2715711"/>
            <a:ext cx="3754370" cy="732174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r>
              <a:rPr lang="fr-FR" sz="1400" b="1" dirty="0"/>
              <a:t>Magasin</a:t>
            </a:r>
          </a:p>
          <a:p>
            <a:endParaRPr lang="fr-FR" sz="400" b="1" dirty="0"/>
          </a:p>
          <a:p>
            <a:r>
              <a:rPr lang="fr-FR" sz="1200" u="sng" dirty="0"/>
              <a:t>Responsable :</a:t>
            </a:r>
            <a:r>
              <a:rPr lang="fr-FR" sz="1200" dirty="0"/>
              <a:t> </a:t>
            </a:r>
            <a:r>
              <a:rPr lang="fr-FR" sz="1200" dirty="0" err="1"/>
              <a:t>Nor</a:t>
            </a:r>
            <a:r>
              <a:rPr lang="fr-FR" sz="1200" dirty="0"/>
              <a:t>-Eddine </a:t>
            </a:r>
            <a:r>
              <a:rPr lang="fr-FR" sz="1200" dirty="0" err="1"/>
              <a:t>Baouz</a:t>
            </a:r>
            <a:endParaRPr lang="fr-FR" sz="1200" dirty="0"/>
          </a:p>
          <a:p>
            <a:endParaRPr lang="fr-FR" sz="400" dirty="0"/>
          </a:p>
          <a:p>
            <a:r>
              <a:rPr lang="fr-FR" sz="1200" dirty="0"/>
              <a:t> Jonathan Lopez 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6243071" y="2715711"/>
            <a:ext cx="2443725" cy="1101506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r>
              <a:rPr lang="fr-FR" sz="1400" b="1" dirty="0"/>
              <a:t>Informatique &amp; réseaux</a:t>
            </a:r>
          </a:p>
          <a:p>
            <a:endParaRPr lang="fr-FR" sz="400" b="1" dirty="0"/>
          </a:p>
          <a:p>
            <a:r>
              <a:rPr lang="fr-FR" sz="1200" u="sng" dirty="0"/>
              <a:t>Responsable :</a:t>
            </a:r>
            <a:r>
              <a:rPr lang="fr-FR" sz="1200" dirty="0"/>
              <a:t> Joël Marchand</a:t>
            </a:r>
          </a:p>
          <a:p>
            <a:endParaRPr lang="fr-FR" sz="400" dirty="0"/>
          </a:p>
          <a:p>
            <a:r>
              <a:rPr lang="fr-FR" sz="1200" dirty="0"/>
              <a:t>Xavier Jeannin</a:t>
            </a:r>
          </a:p>
          <a:p>
            <a:r>
              <a:rPr lang="fr-FR" sz="1200" dirty="0" err="1"/>
              <a:t>Priyan</a:t>
            </a:r>
            <a:r>
              <a:rPr lang="fr-FR" sz="1200" dirty="0"/>
              <a:t> </a:t>
            </a:r>
            <a:r>
              <a:rPr lang="fr-FR" sz="1200" dirty="0" err="1"/>
              <a:t>Perera</a:t>
            </a:r>
            <a:r>
              <a:rPr lang="fr-FR" sz="1200" dirty="0"/>
              <a:t> </a:t>
            </a:r>
          </a:p>
          <a:p>
            <a:endParaRPr lang="fr-FR" sz="1200" dirty="0"/>
          </a:p>
        </p:txBody>
      </p:sp>
      <p:sp>
        <p:nvSpPr>
          <p:cNvPr id="82" name="ZoneTexte 81"/>
          <p:cNvSpPr txBox="1"/>
          <p:nvPr/>
        </p:nvSpPr>
        <p:spPr>
          <a:xfrm>
            <a:off x="4062046" y="5861981"/>
            <a:ext cx="2690447" cy="1291086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>
            <a:noAutofit/>
          </a:bodyPr>
          <a:lstStyle/>
          <a:p>
            <a:r>
              <a:rPr lang="fr-FR" sz="1400" b="1" dirty="0"/>
              <a:t>Protéomique</a:t>
            </a:r>
          </a:p>
          <a:p>
            <a:r>
              <a:rPr lang="fr-FR" sz="1200" u="sng" dirty="0"/>
              <a:t>Responsable :</a:t>
            </a:r>
            <a:r>
              <a:rPr lang="fr-FR" sz="1200" dirty="0"/>
              <a:t> Guillaume </a:t>
            </a:r>
            <a:r>
              <a:rPr lang="fr-FR" sz="1200" dirty="0" err="1"/>
              <a:t>Chevreux</a:t>
            </a:r>
            <a:endParaRPr lang="fr-FR" sz="1200" dirty="0"/>
          </a:p>
          <a:p>
            <a:endParaRPr lang="fr-FR" sz="1200" dirty="0"/>
          </a:p>
          <a:p>
            <a:r>
              <a:rPr lang="fr-FR" sz="1200" dirty="0"/>
              <a:t>Jean-Baptiste Boyer</a:t>
            </a:r>
          </a:p>
          <a:p>
            <a:r>
              <a:rPr lang="fr-FR" sz="1200" dirty="0"/>
              <a:t>Victor </a:t>
            </a:r>
            <a:r>
              <a:rPr lang="fr-FR" sz="1200" dirty="0" err="1"/>
              <a:t>Cochard</a:t>
            </a:r>
            <a:r>
              <a:rPr lang="fr-FR" sz="1200" dirty="0"/>
              <a:t> </a:t>
            </a:r>
          </a:p>
          <a:p>
            <a:r>
              <a:rPr lang="fr-FR" sz="1200" dirty="0"/>
              <a:t>Véronique Legros</a:t>
            </a:r>
          </a:p>
          <a:p>
            <a:endParaRPr lang="fr-FR" sz="1200" b="1" dirty="0"/>
          </a:p>
          <a:p>
            <a:endParaRPr lang="fr-FR" sz="1200" b="1" dirty="0"/>
          </a:p>
          <a:p>
            <a:r>
              <a:rPr lang="fr-FR" sz="1100" dirty="0"/>
              <a:t> </a:t>
            </a:r>
          </a:p>
        </p:txBody>
      </p:sp>
      <p:sp>
        <p:nvSpPr>
          <p:cNvPr id="84" name="ZoneTexte 83"/>
          <p:cNvSpPr txBox="1"/>
          <p:nvPr/>
        </p:nvSpPr>
        <p:spPr>
          <a:xfrm>
            <a:off x="1202724" y="5848727"/>
            <a:ext cx="2709953" cy="3256897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0" bIns="61096" rtlCol="0">
            <a:noAutofit/>
          </a:bodyPr>
          <a:lstStyle/>
          <a:p>
            <a:r>
              <a:rPr lang="fr-FR" sz="1400" b="1" dirty="0"/>
              <a:t>ImagoSeine</a:t>
            </a:r>
            <a:br>
              <a:rPr lang="fr-FR" sz="1200" dirty="0"/>
            </a:br>
            <a:r>
              <a:rPr lang="fr-FR" sz="1200" u="sng" dirty="0"/>
              <a:t>Coordinateurs :</a:t>
            </a:r>
            <a:r>
              <a:rPr lang="fr-FR" sz="1200" dirty="0"/>
              <a:t> René-Marc Mège, et</a:t>
            </a:r>
          </a:p>
          <a:p>
            <a:r>
              <a:rPr lang="fr-FR" sz="1200" dirty="0"/>
              <a:t>	         Jean-Marc </a:t>
            </a:r>
            <a:r>
              <a:rPr lang="fr-FR" sz="1200" dirty="0" err="1"/>
              <a:t>Verbavatz</a:t>
            </a:r>
            <a:r>
              <a:rPr lang="fr-FR" sz="1200" dirty="0"/>
              <a:t> </a:t>
            </a:r>
          </a:p>
          <a:p>
            <a:endParaRPr lang="fr-FR" sz="400" dirty="0"/>
          </a:p>
          <a:p>
            <a:r>
              <a:rPr lang="fr-FR" sz="1200" b="1" dirty="0"/>
              <a:t>Cytométrie en flux</a:t>
            </a:r>
          </a:p>
          <a:p>
            <a:r>
              <a:rPr lang="fr-FR" sz="1200" u="sng" dirty="0"/>
              <a:t>Responsable :</a:t>
            </a:r>
            <a:r>
              <a:rPr lang="fr-FR" sz="1200" dirty="0"/>
              <a:t> Nicolas Valentin</a:t>
            </a:r>
          </a:p>
          <a:p>
            <a:endParaRPr lang="fr-FR" sz="800" b="1" dirty="0"/>
          </a:p>
          <a:p>
            <a:r>
              <a:rPr lang="fr-FR" sz="1200" b="1" dirty="0"/>
              <a:t>Microscopie électronique</a:t>
            </a:r>
          </a:p>
          <a:p>
            <a:r>
              <a:rPr lang="fr-FR" sz="1200" u="sng" dirty="0"/>
              <a:t>Responsable : </a:t>
            </a:r>
            <a:r>
              <a:rPr lang="fr-FR" sz="1200" dirty="0"/>
              <a:t>Jean-Marc Verbavatz </a:t>
            </a:r>
            <a:endParaRPr lang="fr-FR" sz="400" dirty="0"/>
          </a:p>
          <a:p>
            <a:r>
              <a:rPr lang="fr-FR" sz="1200" dirty="0"/>
              <a:t>Catherine </a:t>
            </a:r>
            <a:r>
              <a:rPr lang="fr-FR" sz="1200" dirty="0" err="1"/>
              <a:t>Durieu</a:t>
            </a:r>
            <a:endParaRPr lang="fr-FR" sz="1200" dirty="0"/>
          </a:p>
          <a:p>
            <a:r>
              <a:rPr lang="fr-FR" sz="1200" dirty="0"/>
              <a:t>Alice </a:t>
            </a:r>
            <a:r>
              <a:rPr lang="fr-FR" sz="1200" dirty="0" err="1"/>
              <a:t>Marteil</a:t>
            </a:r>
            <a:r>
              <a:rPr lang="fr-FR" sz="1200" dirty="0"/>
              <a:t> </a:t>
            </a:r>
          </a:p>
          <a:p>
            <a:endParaRPr lang="fr-FR" sz="800" b="1" dirty="0"/>
          </a:p>
          <a:p>
            <a:r>
              <a:rPr lang="fr-FR" sz="1200" b="1" dirty="0"/>
              <a:t>Microscopie photonique</a:t>
            </a:r>
          </a:p>
          <a:p>
            <a:r>
              <a:rPr lang="fr-FR" sz="1200" u="sng" dirty="0"/>
              <a:t>Responsable :</a:t>
            </a:r>
            <a:r>
              <a:rPr lang="fr-FR" sz="1200" dirty="0"/>
              <a:t> Xavier Baudin </a:t>
            </a:r>
          </a:p>
          <a:p>
            <a:endParaRPr lang="fr-FR" sz="400" dirty="0"/>
          </a:p>
          <a:p>
            <a:r>
              <a:rPr lang="fr-FR" sz="1200" dirty="0"/>
              <a:t>Nicolas Moisan </a:t>
            </a:r>
          </a:p>
          <a:p>
            <a:r>
              <a:rPr lang="fr-FR" sz="1200" dirty="0"/>
              <a:t>Guillaume </a:t>
            </a:r>
            <a:r>
              <a:rPr lang="fr-FR" sz="1200" dirty="0" err="1"/>
              <a:t>Quibeuf</a:t>
            </a:r>
            <a:r>
              <a:rPr lang="fr-FR" sz="1200" dirty="0"/>
              <a:t> </a:t>
            </a:r>
          </a:p>
          <a:p>
            <a:r>
              <a:rPr lang="fr-FR" sz="1200" dirty="0"/>
              <a:t>Thomas Rios </a:t>
            </a:r>
            <a:endParaRPr lang="fr-FR" sz="1200" i="1" dirty="0"/>
          </a:p>
        </p:txBody>
      </p:sp>
      <p:sp>
        <p:nvSpPr>
          <p:cNvPr id="49" name="ZoneTexte 48"/>
          <p:cNvSpPr txBox="1"/>
          <p:nvPr/>
        </p:nvSpPr>
        <p:spPr>
          <a:xfrm>
            <a:off x="1202722" y="2224287"/>
            <a:ext cx="11326900" cy="366254"/>
          </a:xfrm>
          <a:prstGeom prst="rect">
            <a:avLst/>
          </a:prstGeom>
          <a:solidFill>
            <a:srgbClr val="7F7F7F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122191" tIns="61096" rIns="122191" bIns="61096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/>
              </a:rPr>
              <a:t>Services support</a:t>
            </a:r>
          </a:p>
        </p:txBody>
      </p:sp>
      <p:sp>
        <p:nvSpPr>
          <p:cNvPr id="5" name="ZoneTexte 4"/>
          <p:cNvSpPr txBox="1"/>
          <p:nvPr/>
        </p:nvSpPr>
        <p:spPr>
          <a:xfrm rot="16200000">
            <a:off x="-2589952" y="5434123"/>
            <a:ext cx="6881338" cy="46166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27 équipes de recherche</a:t>
            </a: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56" y="105090"/>
            <a:ext cx="1267467" cy="1080000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0A752968-21CA-B14A-BEFA-CC0960471D1F}"/>
              </a:ext>
            </a:extLst>
          </p:cNvPr>
          <p:cNvSpPr txBox="1"/>
          <p:nvPr/>
        </p:nvSpPr>
        <p:spPr>
          <a:xfrm>
            <a:off x="4751079" y="1083494"/>
            <a:ext cx="3420683" cy="34573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lIns="48107" tIns="24053" rIns="48107" bIns="24053" rtlCol="0" anchor="ctr" anchorCtr="0">
            <a:noAutofit/>
          </a:bodyPr>
          <a:lstStyle/>
          <a:p>
            <a:pPr algn="ctr"/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Directrice</a:t>
            </a:r>
            <a:r>
              <a:rPr lang="fr-FR" sz="16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Valérie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Doye</a:t>
            </a: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92C05667-2300-9042-AD71-857AD1FF88BE}"/>
              </a:ext>
            </a:extLst>
          </p:cNvPr>
          <p:cNvSpPr txBox="1"/>
          <p:nvPr/>
        </p:nvSpPr>
        <p:spPr>
          <a:xfrm>
            <a:off x="8509459" y="757704"/>
            <a:ext cx="2495931" cy="137201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48107" tIns="24053" rIns="48107" bIns="24053" rtlCol="0" anchor="ctr" anchorCtr="0">
            <a:spAutoFit/>
          </a:bodyPr>
          <a:lstStyle/>
          <a:p>
            <a:r>
              <a:rPr lang="fr-FR" sz="1400" b="1" dirty="0"/>
              <a:t>Prévention et sécurité </a:t>
            </a:r>
          </a:p>
          <a:p>
            <a:r>
              <a:rPr lang="fr-FR" sz="1200" u="sng" dirty="0"/>
              <a:t>Coordinatrice</a:t>
            </a:r>
            <a:r>
              <a:rPr lang="fr-FR" sz="1200" b="1" u="sng" dirty="0"/>
              <a:t> </a:t>
            </a:r>
            <a:r>
              <a:rPr lang="fr-FR" sz="1200" u="sng" dirty="0"/>
              <a:t>: </a:t>
            </a:r>
            <a:r>
              <a:rPr lang="fr-FR" sz="1200" dirty="0"/>
              <a:t>Annie </a:t>
            </a:r>
            <a:r>
              <a:rPr lang="fr-FR" sz="1200" dirty="0" err="1"/>
              <a:t>Dutriaux</a:t>
            </a:r>
            <a:endParaRPr lang="fr-FR" sz="1200" u="sng" dirty="0"/>
          </a:p>
          <a:p>
            <a:r>
              <a:rPr lang="fr-FR" sz="1200" dirty="0" err="1"/>
              <a:t>Nor</a:t>
            </a:r>
            <a:r>
              <a:rPr lang="fr-FR" sz="1200" dirty="0"/>
              <a:t>-Eddine </a:t>
            </a:r>
            <a:r>
              <a:rPr lang="fr-FR" sz="1200" dirty="0" err="1"/>
              <a:t>Baouz</a:t>
            </a:r>
            <a:endParaRPr lang="fr-FR" sz="1200" dirty="0"/>
          </a:p>
          <a:p>
            <a:r>
              <a:rPr lang="fr-FR" sz="1200" dirty="0"/>
              <a:t>Laurent </a:t>
            </a:r>
            <a:r>
              <a:rPr lang="fr-FR" sz="1200" dirty="0" err="1"/>
              <a:t>Gaichet</a:t>
            </a:r>
            <a:endParaRPr lang="fr-FR" sz="1200" dirty="0"/>
          </a:p>
          <a:p>
            <a:r>
              <a:rPr lang="fr-FR" sz="1200" dirty="0"/>
              <a:t>Véronique Legros</a:t>
            </a:r>
          </a:p>
          <a:p>
            <a:r>
              <a:rPr lang="fr-FR" sz="1200" dirty="0"/>
              <a:t>Stéphanie </a:t>
            </a:r>
            <a:r>
              <a:rPr lang="fr-FR" sz="1200" dirty="0" err="1"/>
              <a:t>Morchoisne</a:t>
            </a:r>
            <a:endParaRPr lang="fr-FR" sz="1200" dirty="0"/>
          </a:p>
          <a:p>
            <a:r>
              <a:rPr lang="fr-FR" sz="1200" dirty="0"/>
              <a:t>Agathe </a:t>
            </a:r>
            <a:r>
              <a:rPr lang="fr-FR" sz="1200" dirty="0" err="1"/>
              <a:t>Verraes</a:t>
            </a:r>
            <a:endParaRPr lang="fr-FR" sz="12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3E07C75-5C70-9D40-BA6C-468064B84A79}"/>
              </a:ext>
            </a:extLst>
          </p:cNvPr>
          <p:cNvSpPr txBox="1"/>
          <p:nvPr/>
        </p:nvSpPr>
        <p:spPr>
          <a:xfrm>
            <a:off x="1204424" y="1688573"/>
            <a:ext cx="3252954" cy="26401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48107" tIns="24053" rIns="48107" bIns="24053" rtlCol="0" anchor="ctr" anchorCtr="0">
            <a:spAutoFit/>
          </a:bodyPr>
          <a:lstStyle/>
          <a:p>
            <a:r>
              <a:rPr lang="fr-FR" sz="1400" dirty="0"/>
              <a:t>Assistante de direction : Géraldine </a:t>
            </a:r>
            <a:r>
              <a:rPr lang="fr-FR" sz="1400" dirty="0" err="1"/>
              <a:t>Thouvay</a:t>
            </a:r>
            <a:endParaRPr lang="fr-FR" sz="140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CEC4706-A0B2-4D43-B80A-D869C5199B0A}"/>
              </a:ext>
            </a:extLst>
          </p:cNvPr>
          <p:cNvSpPr txBox="1"/>
          <p:nvPr/>
        </p:nvSpPr>
        <p:spPr>
          <a:xfrm>
            <a:off x="4751425" y="1682280"/>
            <a:ext cx="3419990" cy="27660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lIns="48107" tIns="24053" rIns="48107" bIns="24053" rtlCol="0" anchor="ctr" anchorCtr="0">
            <a:noAutofit/>
          </a:bodyPr>
          <a:lstStyle/>
          <a:p>
            <a:pPr algn="ctr"/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Secrétaire général :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Zoubeir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Zadvat</a:t>
            </a: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5A89F6F2-C1F5-BA41-85D1-A5E4098616E1}"/>
              </a:ext>
            </a:extLst>
          </p:cNvPr>
          <p:cNvCxnSpPr>
            <a:cxnSpLocks/>
            <a:endCxn id="45" idx="2"/>
          </p:cNvCxnSpPr>
          <p:nvPr/>
        </p:nvCxnSpPr>
        <p:spPr>
          <a:xfrm flipV="1">
            <a:off x="6461420" y="1958885"/>
            <a:ext cx="0" cy="265402"/>
          </a:xfrm>
          <a:prstGeom prst="line">
            <a:avLst/>
          </a:prstGeom>
          <a:ln w="6350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19A15B02-9710-A14D-8BFA-01827454B673}"/>
              </a:ext>
            </a:extLst>
          </p:cNvPr>
          <p:cNvSpPr txBox="1"/>
          <p:nvPr/>
        </p:nvSpPr>
        <p:spPr>
          <a:xfrm>
            <a:off x="1725023" y="1108960"/>
            <a:ext cx="2762435" cy="29479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lIns="48107" tIns="24053" rIns="48107" bIns="24053" rtlCol="0" anchor="ctr" anchorCtr="0">
            <a:spAutoFit/>
          </a:bodyPr>
          <a:lstStyle/>
          <a:p>
            <a:r>
              <a:rPr lang="fr-FR" sz="1600" dirty="0"/>
              <a:t>Directeur adjoint : Nicolas Minc </a:t>
            </a:r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0AE202E-A2AB-7147-800F-D37F4FC5D6B2}"/>
              </a:ext>
            </a:extLst>
          </p:cNvPr>
          <p:cNvCxnSpPr>
            <a:cxnSpLocks/>
          </p:cNvCxnSpPr>
          <p:nvPr/>
        </p:nvCxnSpPr>
        <p:spPr>
          <a:xfrm>
            <a:off x="6461420" y="1424887"/>
            <a:ext cx="0" cy="257393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5AB5F25B-1260-0A41-82B1-B70B5778A669}"/>
              </a:ext>
            </a:extLst>
          </p:cNvPr>
          <p:cNvCxnSpPr>
            <a:cxnSpLocks/>
          </p:cNvCxnSpPr>
          <p:nvPr/>
        </p:nvCxnSpPr>
        <p:spPr>
          <a:xfrm flipV="1">
            <a:off x="4586816" y="1316615"/>
            <a:ext cx="0" cy="503967"/>
          </a:xfrm>
          <a:prstGeom prst="line">
            <a:avLst/>
          </a:prstGeom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AF3A5F7F-3306-C340-9394-434057897DBD}"/>
              </a:ext>
            </a:extLst>
          </p:cNvPr>
          <p:cNvCxnSpPr>
            <a:cxnSpLocks/>
            <a:endCxn id="44" idx="3"/>
          </p:cNvCxnSpPr>
          <p:nvPr/>
        </p:nvCxnSpPr>
        <p:spPr>
          <a:xfrm flipH="1" flipV="1">
            <a:off x="4457378" y="1820583"/>
            <a:ext cx="164608" cy="3826"/>
          </a:xfrm>
          <a:prstGeom prst="line">
            <a:avLst/>
          </a:prstGeom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B2B1D289-409B-7F4D-8EB7-391724EBEBD9}"/>
              </a:ext>
            </a:extLst>
          </p:cNvPr>
          <p:cNvCxnSpPr>
            <a:cxnSpLocks/>
          </p:cNvCxnSpPr>
          <p:nvPr/>
        </p:nvCxnSpPr>
        <p:spPr>
          <a:xfrm>
            <a:off x="8171415" y="1256359"/>
            <a:ext cx="338043" cy="0"/>
          </a:xfrm>
          <a:prstGeom prst="line">
            <a:avLst/>
          </a:prstGeom>
          <a:ln w="952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912F86C3-7FA8-FB40-9CFB-B953AA6E545C}"/>
              </a:ext>
            </a:extLst>
          </p:cNvPr>
          <p:cNvCxnSpPr>
            <a:cxnSpLocks/>
            <a:stCxn id="47" idx="3"/>
            <a:endCxn id="42" idx="1"/>
          </p:cNvCxnSpPr>
          <p:nvPr/>
        </p:nvCxnSpPr>
        <p:spPr>
          <a:xfrm>
            <a:off x="4487458" y="1256359"/>
            <a:ext cx="263621" cy="0"/>
          </a:xfrm>
          <a:prstGeom prst="line">
            <a:avLst/>
          </a:prstGeom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96A68773-1DD2-0542-B4C1-CC56C469CCBE}"/>
              </a:ext>
            </a:extLst>
          </p:cNvPr>
          <p:cNvCxnSpPr>
            <a:cxnSpLocks/>
          </p:cNvCxnSpPr>
          <p:nvPr/>
        </p:nvCxnSpPr>
        <p:spPr>
          <a:xfrm>
            <a:off x="4586816" y="1316614"/>
            <a:ext cx="164263" cy="0"/>
          </a:xfrm>
          <a:prstGeom prst="line">
            <a:avLst/>
          </a:prstGeom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705D0DDC-2351-41BF-9810-0FBEA07C34C8}"/>
              </a:ext>
            </a:extLst>
          </p:cNvPr>
          <p:cNvSpPr txBox="1"/>
          <p:nvPr/>
        </p:nvSpPr>
        <p:spPr>
          <a:xfrm>
            <a:off x="8775252" y="3539830"/>
            <a:ext cx="3754371" cy="1563171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96214" tIns="0" rIns="0" bIns="24053" rtlCol="0">
            <a:spAutoFit/>
          </a:bodyPr>
          <a:lstStyle/>
          <a:p>
            <a:r>
              <a:rPr lang="fr-FR" sz="1400" b="1" dirty="0"/>
              <a:t>Maintenance &amp; préparation du matériel bio.</a:t>
            </a:r>
          </a:p>
          <a:p>
            <a:r>
              <a:rPr lang="fr-FR" sz="1200" u="sng" dirty="0"/>
              <a:t>Responsable :</a:t>
            </a:r>
            <a:r>
              <a:rPr lang="fr-FR" sz="1200" dirty="0"/>
              <a:t> Patricia </a:t>
            </a:r>
            <a:r>
              <a:rPr lang="fr-FR" sz="1200" dirty="0" err="1"/>
              <a:t>Woni</a:t>
            </a:r>
            <a:r>
              <a:rPr lang="fr-FR" sz="1200" dirty="0"/>
              <a:t> </a:t>
            </a:r>
          </a:p>
          <a:p>
            <a:endParaRPr lang="fr-FR" sz="1200" dirty="0"/>
          </a:p>
          <a:p>
            <a:r>
              <a:rPr lang="fr-FR" sz="1200" dirty="0"/>
              <a:t>Téo </a:t>
            </a:r>
            <a:r>
              <a:rPr lang="fr-FR" sz="1200" dirty="0" err="1"/>
              <a:t>Bitaille</a:t>
            </a:r>
            <a:endParaRPr lang="fr-FR" sz="1200" dirty="0"/>
          </a:p>
          <a:p>
            <a:r>
              <a:rPr lang="fr-FR" sz="1200" dirty="0"/>
              <a:t>Soilihi Madi-Ali </a:t>
            </a:r>
          </a:p>
          <a:p>
            <a:r>
              <a:rPr lang="fr-FR" sz="1200" dirty="0"/>
              <a:t>Vincent </a:t>
            </a:r>
            <a:r>
              <a:rPr lang="fr-FR" sz="1200" dirty="0" err="1"/>
              <a:t>Maupu</a:t>
            </a:r>
            <a:endParaRPr lang="fr-FR" sz="1200" dirty="0"/>
          </a:p>
          <a:p>
            <a:r>
              <a:rPr lang="fr-FR" sz="1200" dirty="0"/>
              <a:t>Christie </a:t>
            </a:r>
            <a:r>
              <a:rPr lang="fr-FR" sz="1200" dirty="0" err="1"/>
              <a:t>Ouaddi</a:t>
            </a:r>
            <a:endParaRPr lang="fr-FR" sz="1200" dirty="0"/>
          </a:p>
          <a:p>
            <a:r>
              <a:rPr lang="fr-FR" sz="1200" dirty="0"/>
              <a:t>Clarisse Picard</a:t>
            </a:r>
          </a:p>
        </p:txBody>
      </p:sp>
      <p:sp>
        <p:nvSpPr>
          <p:cNvPr id="56" name="ZoneTexte 50">
            <a:extLst>
              <a:ext uri="{FF2B5EF4-FFF2-40B4-BE49-F238E27FC236}">
                <a16:creationId xmlns:a16="http://schemas.microsoft.com/office/drawing/2014/main" id="{8DA553B8-8A40-4C9F-9140-3F125392147A}"/>
              </a:ext>
            </a:extLst>
          </p:cNvPr>
          <p:cNvSpPr txBox="1"/>
          <p:nvPr/>
        </p:nvSpPr>
        <p:spPr>
          <a:xfrm>
            <a:off x="9810579" y="5861979"/>
            <a:ext cx="2648179" cy="1787329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0" bIns="61096" rtlCol="0">
            <a:noAutofit/>
          </a:bodyPr>
          <a:lstStyle/>
          <a:p>
            <a:pPr>
              <a:spcAft>
                <a:spcPts val="600"/>
              </a:spcAft>
            </a:pPr>
            <a:r>
              <a:rPr lang="fr-FR" sz="1400" b="1" dirty="0" err="1"/>
              <a:t>EnSCORE</a:t>
            </a:r>
            <a:r>
              <a:rPr lang="fr-FR" sz="1400" b="1" dirty="0"/>
              <a:t> </a:t>
            </a:r>
            <a:r>
              <a:rPr lang="fr-FR" sz="1200" dirty="0"/>
              <a:t>(</a:t>
            </a:r>
            <a:r>
              <a:rPr lang="fr-FR" sz="1200" dirty="0" err="1"/>
              <a:t>iPSCs</a:t>
            </a:r>
            <a:r>
              <a:rPr lang="fr-FR" sz="1200" dirty="0"/>
              <a:t> et organoïdes neuronaux)</a:t>
            </a:r>
          </a:p>
          <a:p>
            <a:r>
              <a:rPr lang="fr-FR" sz="1200" u="sng" dirty="0"/>
              <a:t>Coordinatrices :</a:t>
            </a:r>
            <a:r>
              <a:rPr lang="fr-FR" sz="1200" dirty="0"/>
              <a:t> Valérie </a:t>
            </a:r>
            <a:r>
              <a:rPr lang="fr-FR" sz="1200" dirty="0" err="1"/>
              <a:t>Mezger</a:t>
            </a:r>
            <a:r>
              <a:rPr lang="fr-FR" sz="1200" dirty="0"/>
              <a:t> (EDC)</a:t>
            </a:r>
          </a:p>
          <a:p>
            <a:pPr>
              <a:spcAft>
                <a:spcPts val="600"/>
              </a:spcAft>
            </a:pPr>
            <a:r>
              <a:rPr lang="fr-FR" sz="1200" dirty="0"/>
              <a:t>Valérie </a:t>
            </a:r>
            <a:r>
              <a:rPr lang="fr-FR" sz="1200" dirty="0" err="1"/>
              <a:t>Doye</a:t>
            </a:r>
            <a:r>
              <a:rPr lang="fr-FR" sz="1200" dirty="0"/>
              <a:t>  et Vanessa Ribes (IJM) </a:t>
            </a:r>
          </a:p>
          <a:p>
            <a:r>
              <a:rPr lang="fr-FR" sz="1200" u="sng" dirty="0"/>
              <a:t>Responsable :</a:t>
            </a:r>
            <a:r>
              <a:rPr lang="fr-FR" sz="1200" dirty="0"/>
              <a:t> Sandrine </a:t>
            </a:r>
            <a:r>
              <a:rPr lang="fr-FR" sz="1200" dirty="0" err="1"/>
              <a:t>Adiba</a:t>
            </a:r>
            <a:endParaRPr lang="fr-FR" sz="1200" i="1" dirty="0"/>
          </a:p>
          <a:p>
            <a:endParaRPr lang="fr-FR" sz="400" dirty="0"/>
          </a:p>
          <a:p>
            <a:r>
              <a:rPr lang="fr-FR" sz="1200" dirty="0"/>
              <a:t> </a:t>
            </a:r>
          </a:p>
          <a:p>
            <a:endParaRPr lang="fr-FR" sz="1200" dirty="0"/>
          </a:p>
          <a:p>
            <a:br>
              <a:rPr lang="fr-FR" sz="1200" dirty="0"/>
            </a:br>
            <a:endParaRPr lang="fr-FR" sz="1100" dirty="0"/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6C09065F-2140-4981-B67A-8C8CDDCBCD9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5061" y="38880"/>
            <a:ext cx="826717" cy="950294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ZoneTexte 50">
            <a:extLst>
              <a:ext uri="{FF2B5EF4-FFF2-40B4-BE49-F238E27FC236}">
                <a16:creationId xmlns:a16="http://schemas.microsoft.com/office/drawing/2014/main" id="{057D06EC-99A1-4FC0-9622-5E2E24CD49E4}"/>
              </a:ext>
            </a:extLst>
          </p:cNvPr>
          <p:cNvSpPr txBox="1"/>
          <p:nvPr/>
        </p:nvSpPr>
        <p:spPr>
          <a:xfrm>
            <a:off x="9810579" y="7749760"/>
            <a:ext cx="2648179" cy="135586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0" bIns="61096" rtlCol="0">
            <a:noAutofit/>
          </a:bodyPr>
          <a:lstStyle/>
          <a:p>
            <a:pPr>
              <a:spcAft>
                <a:spcPts val="600"/>
              </a:spcAft>
            </a:pPr>
            <a:r>
              <a:rPr lang="fr-FR" sz="1400" b="1" dirty="0" err="1"/>
              <a:t>Decoders</a:t>
            </a:r>
            <a:r>
              <a:rPr lang="fr-FR" sz="1400" b="1" dirty="0"/>
              <a:t> </a:t>
            </a:r>
          </a:p>
          <a:p>
            <a:pPr>
              <a:spcAft>
                <a:spcPts val="600"/>
              </a:spcAft>
            </a:pPr>
            <a:r>
              <a:rPr lang="fr-FR" sz="1200" u="sng" dirty="0"/>
              <a:t>Coordinateur :</a:t>
            </a:r>
            <a:r>
              <a:rPr lang="fr-FR" sz="1200" dirty="0"/>
              <a:t> Benoit </a:t>
            </a:r>
            <a:r>
              <a:rPr lang="fr-FR" sz="1200" dirty="0" err="1"/>
              <a:t>Palancade</a:t>
            </a:r>
            <a:r>
              <a:rPr lang="fr-FR" sz="1200" dirty="0"/>
              <a:t> (IJM)</a:t>
            </a:r>
          </a:p>
          <a:p>
            <a:endParaRPr lang="fr-FR" sz="1200" dirty="0"/>
          </a:p>
          <a:p>
            <a:br>
              <a:rPr lang="fr-FR" sz="1200" dirty="0"/>
            </a:br>
            <a:endParaRPr lang="fr-FR" sz="11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DDEBD3F-91F1-EF26-2C0E-84D399CE8BCE}"/>
              </a:ext>
            </a:extLst>
          </p:cNvPr>
          <p:cNvSpPr txBox="1"/>
          <p:nvPr/>
        </p:nvSpPr>
        <p:spPr>
          <a:xfrm>
            <a:off x="6935591" y="5862494"/>
            <a:ext cx="2709953" cy="79898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 anchor="t">
            <a:noAutofit/>
          </a:bodyPr>
          <a:lstStyle/>
          <a:p>
            <a:r>
              <a:rPr lang="fr-FR" sz="1400" b="1" dirty="0"/>
              <a:t>Pôle Paléogénomique et taphonomie moléculaire </a:t>
            </a:r>
          </a:p>
          <a:p>
            <a:endParaRPr lang="fr-FR" sz="600" b="1" dirty="0"/>
          </a:p>
          <a:p>
            <a:r>
              <a:rPr lang="fr-FR" sz="1200" u="sng" dirty="0"/>
              <a:t>Responsable :</a:t>
            </a:r>
            <a:r>
              <a:rPr lang="fr-FR" sz="1200" dirty="0"/>
              <a:t> Eva-Maria </a:t>
            </a:r>
            <a:r>
              <a:rPr lang="fr-FR" sz="1200" dirty="0" err="1"/>
              <a:t>Geigl</a:t>
            </a:r>
            <a:endParaRPr lang="fr-FR" sz="1200" dirty="0"/>
          </a:p>
          <a:p>
            <a:endParaRPr lang="fr-FR" sz="1200" b="1" dirty="0"/>
          </a:p>
          <a:p>
            <a:r>
              <a:rPr lang="fr-FR" sz="1400" b="1" dirty="0"/>
              <a:t>Génomique-Transcriptomique</a:t>
            </a:r>
          </a:p>
          <a:p>
            <a:endParaRPr lang="fr-FR" sz="600" b="1" dirty="0"/>
          </a:p>
          <a:p>
            <a:r>
              <a:rPr lang="fr-FR" sz="1200" u="sng" dirty="0"/>
              <a:t>Coordinateurs :</a:t>
            </a:r>
            <a:r>
              <a:rPr lang="fr-FR" sz="1200" dirty="0"/>
              <a:t> Benoit </a:t>
            </a:r>
            <a:r>
              <a:rPr lang="fr-FR" sz="1200" dirty="0" err="1"/>
              <a:t>Palancade</a:t>
            </a:r>
            <a:endParaRPr lang="fr-FR" sz="1200" dirty="0"/>
          </a:p>
          <a:p>
            <a:endParaRPr lang="fr-FR" sz="400" dirty="0"/>
          </a:p>
          <a:p>
            <a:r>
              <a:rPr lang="fr-FR" sz="1200" u="sng" dirty="0"/>
              <a:t>Responsable :</a:t>
            </a:r>
            <a:r>
              <a:rPr lang="fr-FR" sz="1200" dirty="0"/>
              <a:t>    Caroline </a:t>
            </a:r>
            <a:r>
              <a:rPr lang="fr-FR" sz="1200" dirty="0" err="1"/>
              <a:t>Doncarli</a:t>
            </a:r>
            <a:endParaRPr lang="fr-FR" sz="1200" dirty="0"/>
          </a:p>
          <a:p>
            <a:endParaRPr lang="fr-FR" sz="1200" b="1" dirty="0"/>
          </a:p>
          <a:p>
            <a:endParaRPr lang="fr-FR" sz="1300" dirty="0"/>
          </a:p>
        </p:txBody>
      </p:sp>
      <p:pic>
        <p:nvPicPr>
          <p:cNvPr id="55" name="Image 54" descr="C:\Users\Geraldine\AppData\Local\Packages\Microsoft.Windows.Photos_8wekyb3d8bbwe\TempState\ShareServiceTempFolder\LOGO CNRS_BLEU (002).jpeg">
            <a:extLst>
              <a:ext uri="{FF2B5EF4-FFF2-40B4-BE49-F238E27FC236}">
                <a16:creationId xmlns:a16="http://schemas.microsoft.com/office/drawing/2014/main" id="{075B3C00-FD14-44C2-96C4-397328551B4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5390" y="130784"/>
            <a:ext cx="806654" cy="758564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81112BCF-8377-4337-8C01-D49CB579320B}"/>
              </a:ext>
            </a:extLst>
          </p:cNvPr>
          <p:cNvSpPr txBox="1"/>
          <p:nvPr/>
        </p:nvSpPr>
        <p:spPr>
          <a:xfrm>
            <a:off x="6937861" y="7905653"/>
            <a:ext cx="2705412" cy="1199971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>
            <a:noAutofit/>
          </a:bodyPr>
          <a:lstStyle/>
          <a:p>
            <a:r>
              <a:rPr lang="fr-FR" sz="1400" b="1" dirty="0"/>
              <a:t>Purification des protéines</a:t>
            </a:r>
          </a:p>
          <a:p>
            <a:endParaRPr lang="fr-FR" sz="400" b="1" dirty="0"/>
          </a:p>
          <a:p>
            <a:r>
              <a:rPr lang="fr-FR" sz="1200" u="sng" dirty="0"/>
              <a:t>Coordinateurs</a:t>
            </a:r>
            <a:r>
              <a:rPr lang="fr-FR" sz="1200" dirty="0"/>
              <a:t> : Paul Conduit</a:t>
            </a:r>
          </a:p>
          <a:p>
            <a:endParaRPr lang="fr-FR" sz="400" dirty="0"/>
          </a:p>
          <a:p>
            <a:r>
              <a:rPr lang="fr-FR" sz="1200" u="sng" dirty="0"/>
              <a:t>Responsable :</a:t>
            </a:r>
            <a:r>
              <a:rPr lang="fr-FR" sz="1200" dirty="0"/>
              <a:t> Léa </a:t>
            </a:r>
            <a:r>
              <a:rPr lang="fr-FR" sz="1200" dirty="0" err="1"/>
              <a:t>Mammri</a:t>
            </a:r>
            <a:r>
              <a:rPr lang="fr-FR" sz="1200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27AA3A-B38A-EA98-4DF4-847467DFD95F}"/>
              </a:ext>
            </a:extLst>
          </p:cNvPr>
          <p:cNvSpPr txBox="1"/>
          <p:nvPr/>
        </p:nvSpPr>
        <p:spPr>
          <a:xfrm>
            <a:off x="1202723" y="5317398"/>
            <a:ext cx="5549770" cy="369607"/>
          </a:xfrm>
          <a:prstGeom prst="rect">
            <a:avLst/>
          </a:prstGeom>
          <a:solidFill>
            <a:srgbClr val="7F7F7F"/>
          </a:solidFill>
          <a:ln w="1270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122191" tIns="61096" rIns="122191" bIns="61096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/>
              </a:rPr>
              <a:t>Plateformes technologiques                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B9CEDF-B09E-E440-254A-75C2F999306F}"/>
              </a:ext>
            </a:extLst>
          </p:cNvPr>
          <p:cNvSpPr txBox="1"/>
          <p:nvPr/>
        </p:nvSpPr>
        <p:spPr>
          <a:xfrm>
            <a:off x="9845748" y="5306741"/>
            <a:ext cx="2688901" cy="369607"/>
          </a:xfrm>
          <a:prstGeom prst="rect">
            <a:avLst/>
          </a:prstGeom>
          <a:solidFill>
            <a:srgbClr val="7F7F7F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/>
              </a:rPr>
              <a:t>Plateformes avec EDC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BFDF10-03A1-E6B8-DA0B-49F3BA2B2A8B}"/>
              </a:ext>
            </a:extLst>
          </p:cNvPr>
          <p:cNvSpPr txBox="1"/>
          <p:nvPr/>
        </p:nvSpPr>
        <p:spPr>
          <a:xfrm>
            <a:off x="6935591" y="5317323"/>
            <a:ext cx="2733376" cy="369607"/>
          </a:xfrm>
          <a:prstGeom prst="rect">
            <a:avLst/>
          </a:prstGeom>
          <a:solidFill>
            <a:srgbClr val="7F7F7F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/>
              </a:rPr>
              <a:t>Plateaux techniques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B95DC6B-9AB6-0D18-4BC4-A61A56CF7CC9}"/>
              </a:ext>
            </a:extLst>
          </p:cNvPr>
          <p:cNvSpPr txBox="1"/>
          <p:nvPr/>
        </p:nvSpPr>
        <p:spPr>
          <a:xfrm>
            <a:off x="4062045" y="7202756"/>
            <a:ext cx="2690447" cy="1902868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122191" tIns="61096" rIns="122191" bIns="61096" rtlCol="0">
            <a:noAutofit/>
          </a:bodyPr>
          <a:lstStyle/>
          <a:p>
            <a:pPr marL="0" marR="0" lvl="0" indent="0" algn="l" defTabSz="6109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Animalerie Buffon</a:t>
            </a:r>
          </a:p>
          <a:p>
            <a:pPr marL="0" marR="0" lvl="0" indent="0" algn="l" defTabSz="6109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109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Coordinateur :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Jérôme Collignon </a:t>
            </a:r>
          </a:p>
          <a:p>
            <a:pPr marL="0" marR="0" lvl="0" indent="0" algn="l" defTabSz="6109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Responsable :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Isabelle Le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Parco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109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Angélique Dauvin</a:t>
            </a:r>
          </a:p>
          <a:p>
            <a:pPr lvl="0">
              <a:defRPr/>
            </a:pPr>
            <a:r>
              <a:rPr lang="fr-FR" sz="1200" dirty="0"/>
              <a:t>Guillaume Duché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6109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Daniel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Quintas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6109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Léa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Siscaro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109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prstClr val="black"/>
                </a:solidFill>
                <a:latin typeface="Calibri"/>
              </a:rPr>
              <a:t>Léo </a:t>
            </a:r>
            <a:r>
              <a:rPr lang="fr-FR" sz="1200" dirty="0" err="1">
                <a:solidFill>
                  <a:prstClr val="black"/>
                </a:solidFill>
                <a:latin typeface="Calibri"/>
              </a:rPr>
              <a:t>Soubigou</a:t>
            </a:r>
            <a:r>
              <a:rPr lang="fr-FR" sz="1200" dirty="0">
                <a:solidFill>
                  <a:prstClr val="black"/>
                </a:solidFill>
                <a:latin typeface="Calibri"/>
              </a:rPr>
              <a:t> (apprenti)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r>
              <a:rPr lang="fr-FR" sz="1200" dirty="0"/>
              <a:t>Jade </a:t>
            </a:r>
            <a:r>
              <a:rPr lang="fr-FR" sz="1200" dirty="0" err="1"/>
              <a:t>Tironneau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4475058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10927</TotalTime>
  <Words>774</Words>
  <Application>Microsoft Office PowerPoint</Application>
  <PresentationFormat>A3 (297 x 420 mm)</PresentationFormat>
  <Paragraphs>299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5" baseType="lpstr">
      <vt:lpstr>Arial</vt:lpstr>
      <vt:lpstr>Calibri</vt:lpstr>
      <vt:lpstr>Thème Office</vt:lpstr>
      <vt:lpstr>Présentation PowerPoint</vt:lpstr>
      <vt:lpstr>Présentation PowerPoint</vt:lpstr>
    </vt:vector>
  </TitlesOfParts>
  <Company>margot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IJM</dc:creator>
  <cp:lastModifiedBy>Charlotte Brancaz</cp:lastModifiedBy>
  <cp:revision>734</cp:revision>
  <cp:lastPrinted>2024-06-20T10:25:16Z</cp:lastPrinted>
  <dcterms:created xsi:type="dcterms:W3CDTF">2021-04-02T11:57:53Z</dcterms:created>
  <dcterms:modified xsi:type="dcterms:W3CDTF">2026-01-29T09:13:10Z</dcterms:modified>
</cp:coreProperties>
</file>